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4"/>
  </p:notesMasterIdLst>
  <p:sldIdLst>
    <p:sldId id="256" r:id="rId2"/>
    <p:sldId id="313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95" r:id="rId13"/>
    <p:sldId id="289" r:id="rId14"/>
    <p:sldId id="290" r:id="rId15"/>
    <p:sldId id="291" r:id="rId16"/>
    <p:sldId id="312" r:id="rId17"/>
    <p:sldId id="258" r:id="rId18"/>
    <p:sldId id="259" r:id="rId19"/>
    <p:sldId id="261" r:id="rId20"/>
    <p:sldId id="266" r:id="rId21"/>
    <p:sldId id="299" r:id="rId22"/>
    <p:sldId id="300" r:id="rId23"/>
    <p:sldId id="301" r:id="rId24"/>
    <p:sldId id="271" r:id="rId25"/>
    <p:sldId id="297" r:id="rId26"/>
    <p:sldId id="296" r:id="rId27"/>
    <p:sldId id="302" r:id="rId28"/>
    <p:sldId id="303" r:id="rId29"/>
    <p:sldId id="272" r:id="rId30"/>
    <p:sldId id="304" r:id="rId31"/>
    <p:sldId id="273" r:id="rId32"/>
    <p:sldId id="274" r:id="rId33"/>
    <p:sldId id="275" r:id="rId34"/>
    <p:sldId id="305" r:id="rId35"/>
    <p:sldId id="306" r:id="rId36"/>
    <p:sldId id="276" r:id="rId37"/>
    <p:sldId id="277" r:id="rId38"/>
    <p:sldId id="311" r:id="rId39"/>
    <p:sldId id="307" r:id="rId40"/>
    <p:sldId id="308" r:id="rId41"/>
    <p:sldId id="309" r:id="rId42"/>
    <p:sldId id="31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F76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3" autoAdjust="0"/>
    <p:restoredTop sz="79450" autoAdjust="0"/>
  </p:normalViewPr>
  <p:slideViewPr>
    <p:cSldViewPr>
      <p:cViewPr varScale="1">
        <p:scale>
          <a:sx n="88" d="100"/>
          <a:sy n="88" d="100"/>
        </p:scale>
        <p:origin x="-10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8C572-D3C1-4F58-956A-0580849FC1EB}" type="datetimeFigureOut">
              <a:rPr lang="en-US" smtClean="0"/>
              <a:pPr/>
              <a:t>5/6/2009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7024E-36DA-43F9-A286-220B4C9AA2C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7024E-36DA-43F9-A286-220B4C9AA2CE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This</a:t>
            </a:r>
            <a:r>
              <a:rPr lang="en-CA" baseline="0" dirty="0" smtClean="0"/>
              <a:t> is what we are going to cover today - as a quick overview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7024E-36DA-43F9-A286-220B4C9AA2CE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Continuing</a:t>
            </a:r>
            <a:r>
              <a:rPr lang="en-CA" baseline="0" dirty="0" smtClean="0"/>
              <a:t> the particle system theme</a:t>
            </a:r>
          </a:p>
          <a:p>
            <a:r>
              <a:rPr lang="en-CA" baseline="0" dirty="0" smtClean="0"/>
              <a:t/>
            </a:r>
            <a:br>
              <a:rPr lang="en-CA" baseline="0" dirty="0" smtClean="0"/>
            </a:br>
            <a:r>
              <a:rPr lang="en-CA" baseline="0" dirty="0" smtClean="0"/>
              <a:t>We create mesh particles, but these are expensive.  A billboard is essentially a plane with a texture that always faces the camera.  We can then put texture on the plane – then in 3d Environment the plane </a:t>
            </a:r>
            <a:r>
              <a:rPr lang="en-CA" baseline="0" dirty="0" err="1" smtClean="0"/>
              <a:t>doesnt</a:t>
            </a:r>
            <a:r>
              <a:rPr lang="en-CA" baseline="0" dirty="0" smtClean="0"/>
              <a:t> </a:t>
            </a:r>
            <a:r>
              <a:rPr lang="en-CA" baseline="0" dirty="0" err="1" smtClean="0"/>
              <a:t>dissappear</a:t>
            </a:r>
            <a:r>
              <a:rPr lang="en-CA" baseline="0" dirty="0" smtClean="0"/>
              <a:t> and become sideways. 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7024E-36DA-43F9-A286-220B4C9AA2CE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Part of being</a:t>
            </a:r>
            <a:r>
              <a:rPr lang="en-CA" baseline="0" dirty="0" smtClean="0"/>
              <a:t> a billboard – know where camera is</a:t>
            </a:r>
          </a:p>
          <a:p>
            <a:endParaRPr lang="en-CA" baseline="0" dirty="0" smtClean="0"/>
          </a:p>
          <a:p>
            <a:r>
              <a:rPr lang="en-CA" baseline="0" dirty="0" smtClean="0"/>
              <a:t>Our class is going to iterate the scene to find one.</a:t>
            </a:r>
          </a:p>
          <a:p>
            <a:endParaRPr lang="en-CA" baseline="0" dirty="0" smtClean="0"/>
          </a:p>
          <a:p>
            <a:r>
              <a:rPr lang="en-CA" baseline="0" dirty="0" smtClean="0"/>
              <a:t>Finally – we are going to introduce references as way to keep values up to date.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7024E-36DA-43F9-A286-220B4C9AA2CE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See these fns?</a:t>
            </a:r>
            <a:r>
              <a:rPr lang="en-CA" baseline="0" dirty="0" smtClean="0"/>
              <a:t>  Should be recognizable, they are </a:t>
            </a:r>
            <a:r>
              <a:rPr lang="en-CA" baseline="0" dirty="0" err="1" smtClean="0"/>
              <a:t>animatable</a:t>
            </a:r>
            <a:r>
              <a:rPr lang="en-CA" baseline="0" dirty="0" smtClean="0"/>
              <a:t> fns to identify class (Including name).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7024E-36DA-43F9-A286-220B4C9AA2CE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7024E-36DA-43F9-A286-220B4C9AA2CE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7024E-36DA-43F9-A286-220B4C9AA2CE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7024E-36DA-43F9-A286-220B4C9AA2CE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7024E-36DA-43F9-A286-220B4C9AA2CE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©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2009</a:t>
            </a:r>
            <a:r>
              <a:rPr lang="en-US" sz="800" baseline="0" dirty="0" smtClean="0">
                <a:solidFill>
                  <a:srgbClr val="595959"/>
                </a:solidFill>
                <a:latin typeface="Arial" pitchFamily="34" charset="0"/>
              </a:rPr>
              <a:t>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Autodesk </a:t>
            </a:r>
            <a:endParaRPr lang="en-US" sz="800" dirty="0">
              <a:solidFill>
                <a:srgbClr val="595959"/>
              </a:solidFill>
              <a:latin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2F7F3C68-C55B-4984-A69D-4A600E837BCA}" type="slidenum">
              <a:rPr lang="en-US" sz="800">
                <a:solidFill>
                  <a:srgbClr val="595959"/>
                </a:solidFill>
                <a:latin typeface="Arial" pitchFamily="34" charset="0"/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  <a:latin typeface="Arial" pitchFamily="34" charset="0"/>
            </a:endParaRPr>
          </a:p>
        </p:txBody>
      </p:sp>
      <p:pic>
        <p:nvPicPr>
          <p:cNvPr id="6" name="Picture 9" descr="seg_bla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0"/>
            <a:ext cx="32004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15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9088" y="3016250"/>
            <a:ext cx="4862512" cy="13271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157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088" y="4495800"/>
            <a:ext cx="4862512" cy="838200"/>
          </a:xfrm>
        </p:spPr>
        <p:txBody>
          <a:bodyPr/>
          <a:lstStyle>
            <a:lvl1pPr>
              <a:lnSpc>
                <a:spcPct val="85000"/>
              </a:lnSpc>
              <a:defRPr>
                <a:solidFill>
                  <a:srgbClr val="00AADD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136525"/>
            <a:ext cx="2052637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088" y="136525"/>
            <a:ext cx="6010275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088" y="1416050"/>
            <a:ext cx="4030662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2150" y="1416050"/>
            <a:ext cx="4032250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7" name="Text Box 3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©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2009 </a:t>
            </a: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Autodesk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416050"/>
            <a:ext cx="8215312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620549" name="Rectangle 5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A3CE02EE-9F03-4F24-8745-9649D2126A76}" type="slidenum">
              <a:rPr lang="en-US" sz="800">
                <a:solidFill>
                  <a:srgbClr val="595959"/>
                </a:solidFill>
                <a:latin typeface="Arial" pitchFamily="34" charset="0"/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  <a:latin typeface="Arial" pitchFamily="34" charset="0"/>
            </a:endParaRPr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19088" y="136525"/>
            <a:ext cx="8215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pic>
        <p:nvPicPr>
          <p:cNvPr id="1030" name="Picture 13" descr="bar_only_blac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50275" y="0"/>
            <a:ext cx="5937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15000"/>
        </a:spcBef>
        <a:spcAft>
          <a:spcPct val="1500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347663" indent="-233363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2pPr>
      <a:lvl3pPr marL="690563" indent="-228600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3pPr>
      <a:lvl4pPr marL="977900" indent="-173038" algn="l" rtl="0" eaLnBrk="1" fontAlgn="base" hangingPunct="1">
        <a:spcBef>
          <a:spcPct val="0"/>
        </a:spcBef>
        <a:spcAft>
          <a:spcPct val="5000"/>
        </a:spcAft>
        <a:buClr>
          <a:schemeClr val="bg1"/>
        </a:buClr>
        <a:buSzPct val="80000"/>
        <a:buFont typeface="Wingdings" pitchFamily="2" charset="2"/>
        <a:buChar char="–"/>
        <a:defRPr sz="2000">
          <a:solidFill>
            <a:schemeClr val="bg1"/>
          </a:solidFill>
          <a:latin typeface="+mn-lt"/>
        </a:defRPr>
      </a:lvl4pPr>
      <a:lvl5pPr marL="17145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buChar char="»"/>
        <a:defRPr sz="2000">
          <a:solidFill>
            <a:schemeClr val="bg1"/>
          </a:solidFill>
          <a:latin typeface="+mn-lt"/>
        </a:defRPr>
      </a:lvl5pPr>
      <a:lvl6pPr marL="21717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6pPr>
      <a:lvl7pPr marL="26289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7pPr>
      <a:lvl8pPr marL="30861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8pPr>
      <a:lvl9pPr marL="35433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The Reference* Hierarchy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CA" dirty="0" smtClean="0"/>
              <a:t>3ds Max webcast training</a:t>
            </a:r>
          </a:p>
          <a:p>
            <a:r>
              <a:rPr lang="en-CA" dirty="0" smtClean="0"/>
              <a:t>Day 4</a:t>
            </a:r>
          </a:p>
          <a:p>
            <a:endParaRPr lang="en-CA" dirty="0" smtClean="0"/>
          </a:p>
          <a:p>
            <a:r>
              <a:rPr lang="en-CA" dirty="0" smtClean="0"/>
              <a:t>Stephen </a:t>
            </a:r>
            <a:r>
              <a:rPr lang="en-CA" dirty="0" smtClean="0"/>
              <a:t>Taylor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60960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* Not </a:t>
            </a:r>
            <a:r>
              <a:rPr lang="en-CA" dirty="0" smtClean="0">
                <a:solidFill>
                  <a:schemeClr val="bg1"/>
                </a:solidFill>
              </a:rPr>
              <a:t>to be confused with </a:t>
            </a:r>
            <a:r>
              <a:rPr lang="en-CA" dirty="0" err="1" smtClean="0">
                <a:solidFill>
                  <a:schemeClr val="bg1"/>
                </a:solidFill>
              </a:rPr>
              <a:t>Animatable</a:t>
            </a: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classes. </a:t>
            </a:r>
            <a:br>
              <a:rPr lang="en-CA" dirty="0" smtClean="0"/>
            </a:br>
            <a:r>
              <a:rPr lang="en-CA" dirty="0" smtClean="0"/>
              <a:t>Expose as </a:t>
            </a:r>
            <a:r>
              <a:rPr lang="en-CA" dirty="0" err="1" smtClean="0"/>
              <a:t>SubAnim</a:t>
            </a:r>
            <a:r>
              <a:rPr lang="en-CA" dirty="0" smtClean="0"/>
              <a:t> to allow 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ALLOW</a:t>
            </a:r>
            <a:endParaRPr lang="en-CA" sz="5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8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classes. </a:t>
            </a:r>
            <a:br>
              <a:rPr lang="en-CA" dirty="0" smtClean="0"/>
            </a:br>
            <a:r>
              <a:rPr lang="en-CA" dirty="0" smtClean="0"/>
              <a:t>Expose as </a:t>
            </a:r>
            <a:r>
              <a:rPr lang="en-CA" dirty="0" err="1" smtClean="0"/>
              <a:t>SubAnim</a:t>
            </a:r>
            <a:r>
              <a:rPr lang="en-CA" dirty="0" smtClean="0"/>
              <a:t> to allow user 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USER</a:t>
            </a:r>
            <a:endParaRPr lang="en-CA" sz="5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9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classes. </a:t>
            </a:r>
            <a:br>
              <a:rPr lang="en-CA" dirty="0" smtClean="0"/>
            </a:br>
            <a:r>
              <a:rPr lang="en-CA" dirty="0" smtClean="0"/>
              <a:t>Expose as </a:t>
            </a:r>
            <a:r>
              <a:rPr lang="en-CA" dirty="0" err="1" smtClean="0"/>
              <a:t>SubAnim</a:t>
            </a:r>
            <a:r>
              <a:rPr lang="en-CA" dirty="0" smtClean="0"/>
              <a:t> to allow user to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TO</a:t>
            </a:r>
            <a:endParaRPr lang="en-CA" sz="5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04800" y="60960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10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classes. </a:t>
            </a:r>
            <a:br>
              <a:rPr lang="en-CA" dirty="0" smtClean="0"/>
            </a:br>
            <a:r>
              <a:rPr lang="en-CA" dirty="0" smtClean="0"/>
              <a:t>Expose as </a:t>
            </a:r>
            <a:r>
              <a:rPr lang="en-CA" dirty="0" err="1" smtClean="0"/>
              <a:t>SubAnim</a:t>
            </a:r>
            <a:r>
              <a:rPr lang="en-CA" dirty="0" smtClean="0"/>
              <a:t> to allow user to view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VIEW</a:t>
            </a:r>
            <a:endParaRPr lang="en-CA" sz="5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04800" y="60960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11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classes. </a:t>
            </a:r>
            <a:br>
              <a:rPr lang="en-CA" dirty="0" smtClean="0"/>
            </a:br>
            <a:r>
              <a:rPr lang="en-CA" dirty="0" smtClean="0"/>
              <a:t>Expose as </a:t>
            </a:r>
            <a:r>
              <a:rPr lang="en-CA" dirty="0" err="1" smtClean="0"/>
              <a:t>SubAnim</a:t>
            </a:r>
            <a:r>
              <a:rPr lang="en-CA" dirty="0" smtClean="0"/>
              <a:t> to allow user to view and 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AND</a:t>
            </a:r>
            <a:endParaRPr lang="en-CA" sz="5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04800" y="60960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12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classes. </a:t>
            </a:r>
            <a:br>
              <a:rPr lang="en-CA" dirty="0" smtClean="0"/>
            </a:br>
            <a:r>
              <a:rPr lang="en-CA" dirty="0" smtClean="0"/>
              <a:t>Expose as </a:t>
            </a:r>
            <a:r>
              <a:rPr lang="en-CA" dirty="0" err="1" smtClean="0"/>
              <a:t>SubAnim</a:t>
            </a:r>
            <a:r>
              <a:rPr lang="en-CA" dirty="0" smtClean="0"/>
              <a:t> to allow user to view and control.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CONTROL</a:t>
            </a:r>
            <a:endParaRPr lang="en-CA" sz="5000" dirty="0" smtClean="0"/>
          </a:p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0960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13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8800"/>
            <a:ext cx="75152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Todays</a:t>
            </a:r>
            <a:r>
              <a:rPr lang="en-CA" dirty="0" smtClean="0"/>
              <a:t> Goal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Create a ‘billboard’ effect</a:t>
            </a:r>
          </a:p>
          <a:p>
            <a:pPr lvl="1"/>
            <a:endParaRPr lang="en-CA" dirty="0" smtClean="0"/>
          </a:p>
          <a:p>
            <a:pPr lvl="1">
              <a:buNone/>
            </a:pPr>
            <a:endParaRPr lang="en-CA" dirty="0" smtClean="0"/>
          </a:p>
          <a:p>
            <a:r>
              <a:rPr lang="en-CA" dirty="0" smtClean="0"/>
              <a:t>Find a Camera to ‘look-at’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Use References to update calculation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28600"/>
            <a:ext cx="37814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28600"/>
            <a:ext cx="37814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Todays</a:t>
            </a:r>
            <a:r>
              <a:rPr lang="en-CA" dirty="0" smtClean="0"/>
              <a:t> Goal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Create a ‘billboard’ effect</a:t>
            </a:r>
          </a:p>
          <a:p>
            <a:pPr lvl="1"/>
            <a:r>
              <a:rPr lang="en-CA" dirty="0" smtClean="0"/>
              <a:t>We will apply this with a Rotation controller</a:t>
            </a:r>
          </a:p>
          <a:p>
            <a:pPr lvl="1">
              <a:buNone/>
            </a:pPr>
            <a:endParaRPr lang="en-CA" dirty="0" smtClean="0"/>
          </a:p>
          <a:p>
            <a:r>
              <a:rPr lang="en-CA" dirty="0" smtClean="0"/>
              <a:t>Find a Camera to ‘look-at’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Use References to update calculation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28600"/>
            <a:ext cx="37814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Todays</a:t>
            </a:r>
            <a:r>
              <a:rPr lang="en-CA" dirty="0" smtClean="0"/>
              <a:t> Goal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Create a ‘billboard’ effect</a:t>
            </a:r>
          </a:p>
          <a:p>
            <a:pPr lvl="1"/>
            <a:r>
              <a:rPr lang="en-CA" dirty="0" smtClean="0"/>
              <a:t>We will apply this with a Rotation controller</a:t>
            </a:r>
          </a:p>
          <a:p>
            <a:pPr lvl="1">
              <a:buNone/>
            </a:pPr>
            <a:endParaRPr lang="en-CA" dirty="0" smtClean="0"/>
          </a:p>
          <a:p>
            <a:r>
              <a:rPr lang="en-CA" dirty="0" smtClean="0"/>
              <a:t>Find a Camera to ‘look-at’</a:t>
            </a:r>
          </a:p>
          <a:p>
            <a:pPr lvl="1"/>
            <a:r>
              <a:rPr lang="en-CA" dirty="0" smtClean="0"/>
              <a:t>Iterate the scene to find a particular object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Use References to update calculation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 13 words or less!</a:t>
            </a:r>
            <a:endParaRPr lang="en-C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057400"/>
            <a:ext cx="75152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Introducing The Sample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7788" y="2452688"/>
            <a:ext cx="644842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Introducing the Sample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457450"/>
            <a:ext cx="65722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Introducing the Sample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438400"/>
            <a:ext cx="81153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Introducing the Sample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057400"/>
            <a:ext cx="7620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Finding a Camera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15312" cy="5119688"/>
          </a:xfrm>
        </p:spPr>
        <p:txBody>
          <a:bodyPr/>
          <a:lstStyle/>
          <a:p>
            <a:endParaRPr lang="en-CA" dirty="0" smtClean="0"/>
          </a:p>
          <a:p>
            <a:r>
              <a:rPr lang="en-CA" dirty="0" smtClean="0"/>
              <a:t>A Camera is an Object</a:t>
            </a:r>
          </a:p>
          <a:p>
            <a:endParaRPr lang="en-CA" dirty="0" smtClean="0"/>
          </a:p>
          <a:p>
            <a:r>
              <a:rPr lang="en-CA" dirty="0" smtClean="0"/>
              <a:t>Objects Live on Nodes</a:t>
            </a:r>
          </a:p>
          <a:p>
            <a:endParaRPr lang="en-CA" dirty="0" smtClean="0"/>
          </a:p>
          <a:p>
            <a:r>
              <a:rPr lang="en-CA" dirty="0" smtClean="0"/>
              <a:t>All Nodes are part of the Scene Tree</a:t>
            </a:r>
          </a:p>
          <a:p>
            <a:pPr lvl="1"/>
            <a:r>
              <a:rPr lang="en-CA" dirty="0" smtClean="0"/>
              <a:t>Joined through Parent/Child relationships</a:t>
            </a:r>
          </a:p>
          <a:p>
            <a:endParaRPr lang="en-CA" dirty="0" smtClean="0"/>
          </a:p>
          <a:p>
            <a:r>
              <a:rPr lang="en-CA" dirty="0" err="1" smtClean="0"/>
              <a:t>GetCOREInterface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28600"/>
            <a:ext cx="3781425" cy="20288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6" name="Oval 5"/>
          <p:cNvSpPr/>
          <p:nvPr/>
        </p:nvSpPr>
        <p:spPr>
          <a:xfrm>
            <a:off x="5105400" y="1600200"/>
            <a:ext cx="5334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Finding a Camera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</p:txBody>
      </p:sp>
      <p:sp>
        <p:nvSpPr>
          <p:cNvPr id="4" name="Oval 3"/>
          <p:cNvSpPr/>
          <p:nvPr/>
        </p:nvSpPr>
        <p:spPr>
          <a:xfrm>
            <a:off x="6215740" y="1524000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6520540" y="164374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8" name="Oval 7"/>
          <p:cNvSpPr/>
          <p:nvPr/>
        </p:nvSpPr>
        <p:spPr>
          <a:xfrm>
            <a:off x="5399314" y="2558142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5704114" y="267788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0" name="Oval 9"/>
          <p:cNvSpPr/>
          <p:nvPr/>
        </p:nvSpPr>
        <p:spPr>
          <a:xfrm>
            <a:off x="7032170" y="2569032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7336970" y="268877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2" name="Oval 11"/>
          <p:cNvSpPr/>
          <p:nvPr/>
        </p:nvSpPr>
        <p:spPr>
          <a:xfrm>
            <a:off x="3810000" y="3614056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4114800" y="3733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4" name="Oval 13"/>
          <p:cNvSpPr/>
          <p:nvPr/>
        </p:nvSpPr>
        <p:spPr>
          <a:xfrm>
            <a:off x="5410198" y="3592286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5714998" y="371203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6" name="Oval 15"/>
          <p:cNvSpPr/>
          <p:nvPr/>
        </p:nvSpPr>
        <p:spPr>
          <a:xfrm>
            <a:off x="7043054" y="3592284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7347854" y="371202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cxnSp>
        <p:nvCxnSpPr>
          <p:cNvPr id="19" name="Straight Arrow Connector 18"/>
          <p:cNvCxnSpPr>
            <a:stCxn id="4" idx="4"/>
            <a:endCxn id="8" idx="0"/>
          </p:cNvCxnSpPr>
          <p:nvPr/>
        </p:nvCxnSpPr>
        <p:spPr>
          <a:xfrm rot="5400000">
            <a:off x="6319156" y="1937658"/>
            <a:ext cx="424542" cy="816426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4"/>
            <a:endCxn id="10" idx="0"/>
          </p:cNvCxnSpPr>
          <p:nvPr/>
        </p:nvCxnSpPr>
        <p:spPr>
          <a:xfrm rot="16200000" flipH="1">
            <a:off x="7130139" y="1943101"/>
            <a:ext cx="435432" cy="816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4"/>
            <a:endCxn id="12" idx="0"/>
          </p:cNvCxnSpPr>
          <p:nvPr/>
        </p:nvCxnSpPr>
        <p:spPr>
          <a:xfrm rot="5400000">
            <a:off x="5105400" y="2596242"/>
            <a:ext cx="446314" cy="1589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8" idx="4"/>
            <a:endCxn id="14" idx="0"/>
          </p:cNvCxnSpPr>
          <p:nvPr/>
        </p:nvCxnSpPr>
        <p:spPr>
          <a:xfrm rot="16200000" flipH="1">
            <a:off x="5916384" y="3374572"/>
            <a:ext cx="424544" cy="10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4"/>
            <a:endCxn id="16" idx="0"/>
          </p:cNvCxnSpPr>
          <p:nvPr/>
        </p:nvCxnSpPr>
        <p:spPr>
          <a:xfrm rot="16200000" flipH="1">
            <a:off x="6732813" y="2558143"/>
            <a:ext cx="424542" cy="1643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7162800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/>
          <p:cNvSpPr txBox="1"/>
          <p:nvPr/>
        </p:nvSpPr>
        <p:spPr>
          <a:xfrm>
            <a:off x="7391400" y="4572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Light</a:t>
            </a:r>
            <a:endParaRPr lang="en-CA" dirty="0"/>
          </a:p>
        </p:txBody>
      </p:sp>
      <p:sp>
        <p:nvSpPr>
          <p:cNvPr id="31" name="Rounded Rectangle 30"/>
          <p:cNvSpPr/>
          <p:nvPr/>
        </p:nvSpPr>
        <p:spPr>
          <a:xfrm>
            <a:off x="5486402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/>
          <p:cNvSpPr txBox="1"/>
          <p:nvPr/>
        </p:nvSpPr>
        <p:spPr>
          <a:xfrm>
            <a:off x="5562602" y="4572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Geometry</a:t>
            </a:r>
            <a:endParaRPr lang="en-CA" dirty="0"/>
          </a:p>
        </p:txBody>
      </p:sp>
      <p:sp>
        <p:nvSpPr>
          <p:cNvPr id="33" name="Rounded Rectangle 32"/>
          <p:cNvSpPr/>
          <p:nvPr/>
        </p:nvSpPr>
        <p:spPr>
          <a:xfrm>
            <a:off x="3886202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TextBox 33"/>
          <p:cNvSpPr txBox="1"/>
          <p:nvPr/>
        </p:nvSpPr>
        <p:spPr>
          <a:xfrm>
            <a:off x="4038602" y="4572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Camera</a:t>
            </a:r>
            <a:endParaRPr lang="en-CA" dirty="0"/>
          </a:p>
        </p:txBody>
      </p:sp>
      <p:cxnSp>
        <p:nvCxnSpPr>
          <p:cNvPr id="36" name="Straight Arrow Connector 35"/>
          <p:cNvCxnSpPr>
            <a:stCxn id="14" idx="4"/>
            <a:endCxn id="31" idx="0"/>
          </p:cNvCxnSpPr>
          <p:nvPr/>
        </p:nvCxnSpPr>
        <p:spPr>
          <a:xfrm rot="16200000" flipH="1">
            <a:off x="5987143" y="4348841"/>
            <a:ext cx="293914" cy="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6" idx="4"/>
            <a:endCxn id="29" idx="0"/>
          </p:cNvCxnSpPr>
          <p:nvPr/>
        </p:nvCxnSpPr>
        <p:spPr>
          <a:xfrm rot="16200000" flipH="1">
            <a:off x="7641769" y="4327069"/>
            <a:ext cx="293916" cy="435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2" idx="4"/>
            <a:endCxn id="33" idx="0"/>
          </p:cNvCxnSpPr>
          <p:nvPr/>
        </p:nvCxnSpPr>
        <p:spPr>
          <a:xfrm rot="16200000" flipH="1">
            <a:off x="4397829" y="4359727"/>
            <a:ext cx="272144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3810000" y="2601686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TextBox 36"/>
          <p:cNvSpPr txBox="1"/>
          <p:nvPr/>
        </p:nvSpPr>
        <p:spPr>
          <a:xfrm>
            <a:off x="3886200" y="267788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Geometry</a:t>
            </a:r>
            <a:endParaRPr lang="en-CA" dirty="0"/>
          </a:p>
        </p:txBody>
      </p:sp>
      <p:cxnSp>
        <p:nvCxnSpPr>
          <p:cNvPr id="40" name="Straight Arrow Connector 39"/>
          <p:cNvCxnSpPr>
            <a:stCxn id="8" idx="2"/>
            <a:endCxn id="37" idx="3"/>
          </p:cNvCxnSpPr>
          <p:nvPr/>
        </p:nvCxnSpPr>
        <p:spPr>
          <a:xfrm rot="10800000">
            <a:off x="5105400" y="2862552"/>
            <a:ext cx="293914" cy="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Finding a Camera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err="1" smtClean="0"/>
              <a:t>FindCamera</a:t>
            </a:r>
            <a:r>
              <a:rPr lang="en-CA" dirty="0" smtClean="0"/>
              <a:t>(node):</a:t>
            </a:r>
            <a:br>
              <a:rPr lang="en-CA" dirty="0" smtClean="0"/>
            </a:br>
            <a:r>
              <a:rPr lang="en-CA" dirty="0" smtClean="0"/>
              <a:t> If node has Camera</a:t>
            </a:r>
            <a:br>
              <a:rPr lang="en-CA" dirty="0" smtClean="0"/>
            </a:br>
            <a:r>
              <a:rPr lang="en-CA" dirty="0" smtClean="0"/>
              <a:t>     return Camera</a:t>
            </a:r>
            <a:br>
              <a:rPr lang="en-CA" dirty="0" smtClean="0"/>
            </a:br>
            <a:r>
              <a:rPr lang="en-CA" dirty="0" smtClean="0"/>
              <a:t> </a:t>
            </a:r>
            <a:r>
              <a:rPr lang="en-CA" dirty="0" err="1" smtClean="0"/>
              <a:t>foreach</a:t>
            </a:r>
            <a:r>
              <a:rPr lang="en-CA" dirty="0" smtClean="0"/>
              <a:t> child</a:t>
            </a:r>
            <a:br>
              <a:rPr lang="en-CA" dirty="0" smtClean="0"/>
            </a:br>
            <a:r>
              <a:rPr lang="en-CA" dirty="0" smtClean="0"/>
              <a:t>     </a:t>
            </a:r>
            <a:r>
              <a:rPr lang="en-CA" dirty="0" err="1" smtClean="0"/>
              <a:t>FindCamera</a:t>
            </a:r>
            <a:r>
              <a:rPr lang="en-CA" dirty="0" smtClean="0"/>
              <a:t>(child)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err="1" smtClean="0"/>
              <a:t>FindCamera</a:t>
            </a:r>
            <a:r>
              <a:rPr lang="en-CA" dirty="0" smtClean="0"/>
              <a:t> (</a:t>
            </a:r>
            <a:r>
              <a:rPr lang="en-CA" dirty="0" err="1" smtClean="0"/>
              <a:t>rootnode</a:t>
            </a:r>
            <a:r>
              <a:rPr lang="en-CA" dirty="0" smtClean="0"/>
              <a:t>)</a:t>
            </a:r>
          </a:p>
        </p:txBody>
      </p:sp>
      <p:sp>
        <p:nvSpPr>
          <p:cNvPr id="4" name="Oval 3"/>
          <p:cNvSpPr/>
          <p:nvPr/>
        </p:nvSpPr>
        <p:spPr>
          <a:xfrm>
            <a:off x="6215740" y="1524000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6520540" y="164374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8" name="Oval 7"/>
          <p:cNvSpPr/>
          <p:nvPr/>
        </p:nvSpPr>
        <p:spPr>
          <a:xfrm>
            <a:off x="5399314" y="2558142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5704114" y="267788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0" name="Oval 9"/>
          <p:cNvSpPr/>
          <p:nvPr/>
        </p:nvSpPr>
        <p:spPr>
          <a:xfrm>
            <a:off x="7032170" y="2569032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7336970" y="268877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2" name="Oval 11"/>
          <p:cNvSpPr/>
          <p:nvPr/>
        </p:nvSpPr>
        <p:spPr>
          <a:xfrm>
            <a:off x="3810000" y="3614056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4114800" y="3733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4" name="Oval 13"/>
          <p:cNvSpPr/>
          <p:nvPr/>
        </p:nvSpPr>
        <p:spPr>
          <a:xfrm>
            <a:off x="5410198" y="3592286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5714998" y="371203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6" name="Oval 15"/>
          <p:cNvSpPr/>
          <p:nvPr/>
        </p:nvSpPr>
        <p:spPr>
          <a:xfrm>
            <a:off x="7043054" y="3592284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7347854" y="371202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cxnSp>
        <p:nvCxnSpPr>
          <p:cNvPr id="19" name="Straight Arrow Connector 18"/>
          <p:cNvCxnSpPr>
            <a:stCxn id="4" idx="4"/>
            <a:endCxn id="8" idx="0"/>
          </p:cNvCxnSpPr>
          <p:nvPr/>
        </p:nvCxnSpPr>
        <p:spPr>
          <a:xfrm rot="5400000">
            <a:off x="6319156" y="1937658"/>
            <a:ext cx="424542" cy="816426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4"/>
            <a:endCxn id="10" idx="0"/>
          </p:cNvCxnSpPr>
          <p:nvPr/>
        </p:nvCxnSpPr>
        <p:spPr>
          <a:xfrm rot="16200000" flipH="1">
            <a:off x="7130139" y="1943101"/>
            <a:ext cx="435432" cy="816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4"/>
            <a:endCxn id="12" idx="0"/>
          </p:cNvCxnSpPr>
          <p:nvPr/>
        </p:nvCxnSpPr>
        <p:spPr>
          <a:xfrm rot="5400000">
            <a:off x="5105400" y="2596242"/>
            <a:ext cx="446314" cy="1589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8" idx="4"/>
            <a:endCxn id="14" idx="0"/>
          </p:cNvCxnSpPr>
          <p:nvPr/>
        </p:nvCxnSpPr>
        <p:spPr>
          <a:xfrm rot="16200000" flipH="1">
            <a:off x="5916384" y="3374572"/>
            <a:ext cx="424544" cy="10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4"/>
            <a:endCxn id="16" idx="0"/>
          </p:cNvCxnSpPr>
          <p:nvPr/>
        </p:nvCxnSpPr>
        <p:spPr>
          <a:xfrm rot="16200000" flipH="1">
            <a:off x="6732813" y="2558143"/>
            <a:ext cx="424542" cy="1643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7162800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/>
          <p:cNvSpPr txBox="1"/>
          <p:nvPr/>
        </p:nvSpPr>
        <p:spPr>
          <a:xfrm>
            <a:off x="7391400" y="4572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Light</a:t>
            </a:r>
            <a:endParaRPr lang="en-CA" dirty="0"/>
          </a:p>
        </p:txBody>
      </p:sp>
      <p:sp>
        <p:nvSpPr>
          <p:cNvPr id="31" name="Rounded Rectangle 30"/>
          <p:cNvSpPr/>
          <p:nvPr/>
        </p:nvSpPr>
        <p:spPr>
          <a:xfrm>
            <a:off x="5486402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/>
          <p:cNvSpPr txBox="1"/>
          <p:nvPr/>
        </p:nvSpPr>
        <p:spPr>
          <a:xfrm>
            <a:off x="5562602" y="4572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Geometry</a:t>
            </a:r>
            <a:endParaRPr lang="en-CA" dirty="0"/>
          </a:p>
        </p:txBody>
      </p:sp>
      <p:sp>
        <p:nvSpPr>
          <p:cNvPr id="33" name="Rounded Rectangle 32"/>
          <p:cNvSpPr/>
          <p:nvPr/>
        </p:nvSpPr>
        <p:spPr>
          <a:xfrm>
            <a:off x="3886202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TextBox 33"/>
          <p:cNvSpPr txBox="1"/>
          <p:nvPr/>
        </p:nvSpPr>
        <p:spPr>
          <a:xfrm>
            <a:off x="4038602" y="4572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Camera</a:t>
            </a:r>
            <a:endParaRPr lang="en-CA" dirty="0"/>
          </a:p>
        </p:txBody>
      </p:sp>
      <p:cxnSp>
        <p:nvCxnSpPr>
          <p:cNvPr id="36" name="Straight Arrow Connector 35"/>
          <p:cNvCxnSpPr>
            <a:stCxn id="14" idx="4"/>
            <a:endCxn id="31" idx="0"/>
          </p:cNvCxnSpPr>
          <p:nvPr/>
        </p:nvCxnSpPr>
        <p:spPr>
          <a:xfrm rot="16200000" flipH="1">
            <a:off x="5987143" y="4348841"/>
            <a:ext cx="293914" cy="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6" idx="4"/>
            <a:endCxn id="29" idx="0"/>
          </p:cNvCxnSpPr>
          <p:nvPr/>
        </p:nvCxnSpPr>
        <p:spPr>
          <a:xfrm rot="16200000" flipH="1">
            <a:off x="7641769" y="4327069"/>
            <a:ext cx="293916" cy="435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2" idx="4"/>
            <a:endCxn id="33" idx="0"/>
          </p:cNvCxnSpPr>
          <p:nvPr/>
        </p:nvCxnSpPr>
        <p:spPr>
          <a:xfrm rot="16200000" flipH="1">
            <a:off x="4397829" y="4359727"/>
            <a:ext cx="272144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3810000" y="2601686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TextBox 43"/>
          <p:cNvSpPr txBox="1"/>
          <p:nvPr/>
        </p:nvSpPr>
        <p:spPr>
          <a:xfrm>
            <a:off x="3886200" y="267788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Geometry</a:t>
            </a:r>
            <a:endParaRPr lang="en-CA" dirty="0"/>
          </a:p>
        </p:txBody>
      </p:sp>
      <p:cxnSp>
        <p:nvCxnSpPr>
          <p:cNvPr id="45" name="Straight Arrow Connector 44"/>
          <p:cNvCxnSpPr>
            <a:endCxn id="44" idx="3"/>
          </p:cNvCxnSpPr>
          <p:nvPr/>
        </p:nvCxnSpPr>
        <p:spPr>
          <a:xfrm rot="10800000">
            <a:off x="5105400" y="2862552"/>
            <a:ext cx="293914" cy="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" y="4572000"/>
            <a:ext cx="55816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Finding a Camera (Task 1 of 3)</a:t>
            </a:r>
            <a:endParaRPr lang="en-CA" dirty="0"/>
          </a:p>
        </p:txBody>
      </p:sp>
      <p:sp>
        <p:nvSpPr>
          <p:cNvPr id="4" name="Oval 3"/>
          <p:cNvSpPr/>
          <p:nvPr/>
        </p:nvSpPr>
        <p:spPr>
          <a:xfrm>
            <a:off x="6215740" y="1524000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6520540" y="164374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8" name="Oval 7"/>
          <p:cNvSpPr/>
          <p:nvPr/>
        </p:nvSpPr>
        <p:spPr>
          <a:xfrm>
            <a:off x="5399314" y="2558142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5704114" y="267788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0" name="Oval 9"/>
          <p:cNvSpPr/>
          <p:nvPr/>
        </p:nvSpPr>
        <p:spPr>
          <a:xfrm>
            <a:off x="7032170" y="2569032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7336970" y="268877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2" name="Oval 11"/>
          <p:cNvSpPr/>
          <p:nvPr/>
        </p:nvSpPr>
        <p:spPr>
          <a:xfrm>
            <a:off x="3810000" y="3614056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4114800" y="3733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4" name="Oval 13"/>
          <p:cNvSpPr/>
          <p:nvPr/>
        </p:nvSpPr>
        <p:spPr>
          <a:xfrm>
            <a:off x="5410198" y="3592286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5714998" y="371203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6" name="Oval 15"/>
          <p:cNvSpPr/>
          <p:nvPr/>
        </p:nvSpPr>
        <p:spPr>
          <a:xfrm>
            <a:off x="7043054" y="3592284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7347854" y="371202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cxnSp>
        <p:nvCxnSpPr>
          <p:cNvPr id="19" name="Straight Arrow Connector 18"/>
          <p:cNvCxnSpPr>
            <a:stCxn id="4" idx="4"/>
            <a:endCxn id="8" idx="0"/>
          </p:cNvCxnSpPr>
          <p:nvPr/>
        </p:nvCxnSpPr>
        <p:spPr>
          <a:xfrm rot="5400000">
            <a:off x="6319156" y="1937658"/>
            <a:ext cx="424542" cy="816426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4"/>
            <a:endCxn id="10" idx="0"/>
          </p:cNvCxnSpPr>
          <p:nvPr/>
        </p:nvCxnSpPr>
        <p:spPr>
          <a:xfrm rot="16200000" flipH="1">
            <a:off x="7130139" y="1943101"/>
            <a:ext cx="435432" cy="816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4"/>
            <a:endCxn id="12" idx="0"/>
          </p:cNvCxnSpPr>
          <p:nvPr/>
        </p:nvCxnSpPr>
        <p:spPr>
          <a:xfrm rot="5400000">
            <a:off x="5105400" y="2596242"/>
            <a:ext cx="446314" cy="1589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8" idx="4"/>
            <a:endCxn id="14" idx="0"/>
          </p:cNvCxnSpPr>
          <p:nvPr/>
        </p:nvCxnSpPr>
        <p:spPr>
          <a:xfrm rot="16200000" flipH="1">
            <a:off x="5916384" y="3374572"/>
            <a:ext cx="424544" cy="10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4"/>
            <a:endCxn id="16" idx="0"/>
          </p:cNvCxnSpPr>
          <p:nvPr/>
        </p:nvCxnSpPr>
        <p:spPr>
          <a:xfrm rot="16200000" flipH="1">
            <a:off x="6732813" y="2558143"/>
            <a:ext cx="424542" cy="1643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7162800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/>
          <p:cNvSpPr txBox="1"/>
          <p:nvPr/>
        </p:nvSpPr>
        <p:spPr>
          <a:xfrm>
            <a:off x="7391400" y="4572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Light</a:t>
            </a:r>
            <a:endParaRPr lang="en-CA" dirty="0"/>
          </a:p>
        </p:txBody>
      </p:sp>
      <p:sp>
        <p:nvSpPr>
          <p:cNvPr id="31" name="Rounded Rectangle 30"/>
          <p:cNvSpPr/>
          <p:nvPr/>
        </p:nvSpPr>
        <p:spPr>
          <a:xfrm>
            <a:off x="5486402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/>
          <p:cNvSpPr txBox="1"/>
          <p:nvPr/>
        </p:nvSpPr>
        <p:spPr>
          <a:xfrm>
            <a:off x="5562602" y="4572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Geometry</a:t>
            </a:r>
            <a:endParaRPr lang="en-CA" dirty="0"/>
          </a:p>
        </p:txBody>
      </p:sp>
      <p:sp>
        <p:nvSpPr>
          <p:cNvPr id="33" name="Rounded Rectangle 32"/>
          <p:cNvSpPr/>
          <p:nvPr/>
        </p:nvSpPr>
        <p:spPr>
          <a:xfrm>
            <a:off x="3886202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TextBox 33"/>
          <p:cNvSpPr txBox="1"/>
          <p:nvPr/>
        </p:nvSpPr>
        <p:spPr>
          <a:xfrm>
            <a:off x="4038602" y="4572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Camera</a:t>
            </a:r>
            <a:endParaRPr lang="en-CA" dirty="0"/>
          </a:p>
        </p:txBody>
      </p:sp>
      <p:cxnSp>
        <p:nvCxnSpPr>
          <p:cNvPr id="36" name="Straight Arrow Connector 35"/>
          <p:cNvCxnSpPr>
            <a:stCxn id="14" idx="4"/>
            <a:endCxn id="31" idx="0"/>
          </p:cNvCxnSpPr>
          <p:nvPr/>
        </p:nvCxnSpPr>
        <p:spPr>
          <a:xfrm rot="16200000" flipH="1">
            <a:off x="5987143" y="4348841"/>
            <a:ext cx="293914" cy="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6" idx="4"/>
            <a:endCxn id="29" idx="0"/>
          </p:cNvCxnSpPr>
          <p:nvPr/>
        </p:nvCxnSpPr>
        <p:spPr>
          <a:xfrm rot="16200000" flipH="1">
            <a:off x="7641769" y="4327069"/>
            <a:ext cx="293916" cy="435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2" idx="4"/>
            <a:endCxn id="33" idx="0"/>
          </p:cNvCxnSpPr>
          <p:nvPr/>
        </p:nvCxnSpPr>
        <p:spPr>
          <a:xfrm rot="16200000" flipH="1">
            <a:off x="4397829" y="4359727"/>
            <a:ext cx="272144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3810000" y="2601686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TextBox 36"/>
          <p:cNvSpPr txBox="1"/>
          <p:nvPr/>
        </p:nvSpPr>
        <p:spPr>
          <a:xfrm>
            <a:off x="3886200" y="267788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Geometry</a:t>
            </a:r>
            <a:endParaRPr lang="en-CA" dirty="0"/>
          </a:p>
        </p:txBody>
      </p:sp>
      <p:cxnSp>
        <p:nvCxnSpPr>
          <p:cNvPr id="39" name="Straight Arrow Connector 38"/>
          <p:cNvCxnSpPr>
            <a:endCxn id="37" idx="3"/>
          </p:cNvCxnSpPr>
          <p:nvPr/>
        </p:nvCxnSpPr>
        <p:spPr>
          <a:xfrm rot="10800000">
            <a:off x="5105400" y="2862552"/>
            <a:ext cx="293914" cy="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4800" y="25908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Complete </a:t>
            </a:r>
            <a:r>
              <a:rPr lang="en-CA" dirty="0" err="1" smtClean="0">
                <a:solidFill>
                  <a:schemeClr val="bg1"/>
                </a:solidFill>
              </a:rPr>
              <a:t>FindCamearNode</a:t>
            </a:r>
            <a:r>
              <a:rPr lang="en-CA" dirty="0" smtClean="0">
                <a:solidFill>
                  <a:schemeClr val="bg1"/>
                </a:solidFill>
              </a:rPr>
              <a:t>:</a:t>
            </a:r>
          </a:p>
          <a:p>
            <a:endParaRPr lang="en-CA" dirty="0" smtClean="0">
              <a:solidFill>
                <a:schemeClr val="bg1"/>
              </a:solidFill>
            </a:endParaRPr>
          </a:p>
          <a:p>
            <a:r>
              <a:rPr lang="en-CA" dirty="0" smtClean="0">
                <a:solidFill>
                  <a:schemeClr val="bg1"/>
                </a:solidFill>
              </a:rPr>
              <a:t> - Recursively iterate tree</a:t>
            </a:r>
          </a:p>
          <a:p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smtClean="0">
                <a:solidFill>
                  <a:schemeClr val="bg1"/>
                </a:solidFill>
              </a:rPr>
              <a:t>- Return </a:t>
            </a:r>
            <a:r>
              <a:rPr lang="en-CA" dirty="0" err="1" smtClean="0">
                <a:solidFill>
                  <a:schemeClr val="bg1"/>
                </a:solidFill>
              </a:rPr>
              <a:t>INode</a:t>
            </a:r>
            <a:r>
              <a:rPr lang="en-CA" dirty="0" smtClean="0">
                <a:solidFill>
                  <a:schemeClr val="bg1"/>
                </a:solidFill>
              </a:rPr>
              <a:t> if found</a:t>
            </a: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" y="4572000"/>
            <a:ext cx="55816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Finding a Camera (Task 1 of 3)</a:t>
            </a:r>
            <a:endParaRPr lang="en-CA" dirty="0"/>
          </a:p>
        </p:txBody>
      </p:sp>
      <p:sp>
        <p:nvSpPr>
          <p:cNvPr id="4" name="Oval 3"/>
          <p:cNvSpPr/>
          <p:nvPr/>
        </p:nvSpPr>
        <p:spPr>
          <a:xfrm>
            <a:off x="6215740" y="1524000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6520540" y="164374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8" name="Oval 7"/>
          <p:cNvSpPr/>
          <p:nvPr/>
        </p:nvSpPr>
        <p:spPr>
          <a:xfrm>
            <a:off x="5399314" y="2558142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5704114" y="267788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0" name="Oval 9"/>
          <p:cNvSpPr/>
          <p:nvPr/>
        </p:nvSpPr>
        <p:spPr>
          <a:xfrm>
            <a:off x="7032170" y="2569032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7336970" y="268877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2" name="Oval 11"/>
          <p:cNvSpPr/>
          <p:nvPr/>
        </p:nvSpPr>
        <p:spPr>
          <a:xfrm>
            <a:off x="3810000" y="3614056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4114800" y="3733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4" name="Oval 13"/>
          <p:cNvSpPr/>
          <p:nvPr/>
        </p:nvSpPr>
        <p:spPr>
          <a:xfrm>
            <a:off x="5410198" y="3592286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5714998" y="371203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sp>
        <p:nvSpPr>
          <p:cNvPr id="16" name="Oval 15"/>
          <p:cNvSpPr/>
          <p:nvPr/>
        </p:nvSpPr>
        <p:spPr>
          <a:xfrm>
            <a:off x="7043054" y="3592284"/>
            <a:ext cx="1447800" cy="6096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7347854" y="371202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INode</a:t>
            </a:r>
            <a:endParaRPr lang="en-CA" dirty="0"/>
          </a:p>
        </p:txBody>
      </p:sp>
      <p:cxnSp>
        <p:nvCxnSpPr>
          <p:cNvPr id="19" name="Straight Arrow Connector 18"/>
          <p:cNvCxnSpPr>
            <a:stCxn id="4" idx="4"/>
            <a:endCxn id="8" idx="0"/>
          </p:cNvCxnSpPr>
          <p:nvPr/>
        </p:nvCxnSpPr>
        <p:spPr>
          <a:xfrm rot="5400000">
            <a:off x="6319156" y="1937658"/>
            <a:ext cx="424542" cy="816426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4"/>
            <a:endCxn id="10" idx="0"/>
          </p:cNvCxnSpPr>
          <p:nvPr/>
        </p:nvCxnSpPr>
        <p:spPr>
          <a:xfrm rot="16200000" flipH="1">
            <a:off x="7130139" y="1943101"/>
            <a:ext cx="435432" cy="816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4"/>
            <a:endCxn id="12" idx="0"/>
          </p:cNvCxnSpPr>
          <p:nvPr/>
        </p:nvCxnSpPr>
        <p:spPr>
          <a:xfrm rot="5400000">
            <a:off x="5105400" y="2596242"/>
            <a:ext cx="446314" cy="1589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8" idx="4"/>
            <a:endCxn id="14" idx="0"/>
          </p:cNvCxnSpPr>
          <p:nvPr/>
        </p:nvCxnSpPr>
        <p:spPr>
          <a:xfrm rot="16200000" flipH="1">
            <a:off x="5916384" y="3374572"/>
            <a:ext cx="424544" cy="10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4"/>
            <a:endCxn id="16" idx="0"/>
          </p:cNvCxnSpPr>
          <p:nvPr/>
        </p:nvCxnSpPr>
        <p:spPr>
          <a:xfrm rot="16200000" flipH="1">
            <a:off x="6732813" y="2558143"/>
            <a:ext cx="424542" cy="1643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7162800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/>
          <p:cNvSpPr txBox="1"/>
          <p:nvPr/>
        </p:nvSpPr>
        <p:spPr>
          <a:xfrm>
            <a:off x="7391400" y="4572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Light</a:t>
            </a:r>
            <a:endParaRPr lang="en-CA" dirty="0"/>
          </a:p>
        </p:txBody>
      </p:sp>
      <p:sp>
        <p:nvSpPr>
          <p:cNvPr id="31" name="Rounded Rectangle 30"/>
          <p:cNvSpPr/>
          <p:nvPr/>
        </p:nvSpPr>
        <p:spPr>
          <a:xfrm>
            <a:off x="5486402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TextBox 31"/>
          <p:cNvSpPr txBox="1"/>
          <p:nvPr/>
        </p:nvSpPr>
        <p:spPr>
          <a:xfrm>
            <a:off x="5562602" y="4572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Geometry</a:t>
            </a:r>
            <a:endParaRPr lang="en-CA" dirty="0"/>
          </a:p>
        </p:txBody>
      </p:sp>
      <p:sp>
        <p:nvSpPr>
          <p:cNvPr id="33" name="Rounded Rectangle 32"/>
          <p:cNvSpPr/>
          <p:nvPr/>
        </p:nvSpPr>
        <p:spPr>
          <a:xfrm>
            <a:off x="3886202" y="4495800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TextBox 33"/>
          <p:cNvSpPr txBox="1"/>
          <p:nvPr/>
        </p:nvSpPr>
        <p:spPr>
          <a:xfrm>
            <a:off x="4038602" y="4572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Camera</a:t>
            </a:r>
            <a:endParaRPr lang="en-CA" dirty="0"/>
          </a:p>
        </p:txBody>
      </p:sp>
      <p:cxnSp>
        <p:nvCxnSpPr>
          <p:cNvPr id="36" name="Straight Arrow Connector 35"/>
          <p:cNvCxnSpPr>
            <a:stCxn id="14" idx="4"/>
            <a:endCxn id="31" idx="0"/>
          </p:cNvCxnSpPr>
          <p:nvPr/>
        </p:nvCxnSpPr>
        <p:spPr>
          <a:xfrm rot="16200000" flipH="1">
            <a:off x="5987143" y="4348841"/>
            <a:ext cx="293914" cy="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6" idx="4"/>
            <a:endCxn id="29" idx="0"/>
          </p:cNvCxnSpPr>
          <p:nvPr/>
        </p:nvCxnSpPr>
        <p:spPr>
          <a:xfrm rot="16200000" flipH="1">
            <a:off x="7641769" y="4327069"/>
            <a:ext cx="293916" cy="435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2" idx="4"/>
            <a:endCxn id="33" idx="0"/>
          </p:cNvCxnSpPr>
          <p:nvPr/>
        </p:nvCxnSpPr>
        <p:spPr>
          <a:xfrm rot="16200000" flipH="1">
            <a:off x="4397829" y="4359727"/>
            <a:ext cx="272144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3810000" y="2601686"/>
            <a:ext cx="1295400" cy="533400"/>
          </a:xfrm>
          <a:prstGeom prst="roundRect">
            <a:avLst/>
          </a:prstGeom>
          <a:solidFill>
            <a:srgbClr val="29F76E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TextBox 36"/>
          <p:cNvSpPr txBox="1"/>
          <p:nvPr/>
        </p:nvSpPr>
        <p:spPr>
          <a:xfrm>
            <a:off x="3886200" y="267788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Geometry</a:t>
            </a:r>
            <a:endParaRPr lang="en-CA" dirty="0"/>
          </a:p>
        </p:txBody>
      </p:sp>
      <p:cxnSp>
        <p:nvCxnSpPr>
          <p:cNvPr id="39" name="Straight Arrow Connector 38"/>
          <p:cNvCxnSpPr>
            <a:endCxn id="37" idx="3"/>
          </p:cNvCxnSpPr>
          <p:nvPr/>
        </p:nvCxnSpPr>
        <p:spPr>
          <a:xfrm rot="10800000">
            <a:off x="5105400" y="2862552"/>
            <a:ext cx="293914" cy="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4800" y="25908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Complete </a:t>
            </a:r>
            <a:r>
              <a:rPr lang="en-CA" dirty="0" err="1" smtClean="0">
                <a:solidFill>
                  <a:schemeClr val="bg1"/>
                </a:solidFill>
              </a:rPr>
              <a:t>FindCamearNode</a:t>
            </a:r>
            <a:r>
              <a:rPr lang="en-CA" dirty="0" smtClean="0">
                <a:solidFill>
                  <a:schemeClr val="bg1"/>
                </a:solidFill>
              </a:rPr>
              <a:t>:</a:t>
            </a:r>
          </a:p>
          <a:p>
            <a:endParaRPr lang="en-CA" dirty="0" smtClean="0">
              <a:solidFill>
                <a:schemeClr val="bg1"/>
              </a:solidFill>
            </a:endParaRPr>
          </a:p>
          <a:p>
            <a:r>
              <a:rPr lang="en-CA" dirty="0" smtClean="0">
                <a:solidFill>
                  <a:schemeClr val="bg1"/>
                </a:solidFill>
              </a:rPr>
              <a:t> - Recursively iterate tree</a:t>
            </a:r>
          </a:p>
          <a:p>
            <a:r>
              <a:rPr lang="en-CA" dirty="0" smtClean="0">
                <a:solidFill>
                  <a:schemeClr val="bg1"/>
                </a:solidFill>
              </a:rPr>
              <a:t> </a:t>
            </a:r>
            <a:r>
              <a:rPr lang="en-CA" dirty="0" smtClean="0">
                <a:solidFill>
                  <a:schemeClr val="bg1"/>
                </a:solidFill>
              </a:rPr>
              <a:t>- Return </a:t>
            </a:r>
            <a:r>
              <a:rPr lang="en-CA" dirty="0" err="1" smtClean="0">
                <a:solidFill>
                  <a:schemeClr val="bg1"/>
                </a:solidFill>
              </a:rPr>
              <a:t>INode</a:t>
            </a:r>
            <a:r>
              <a:rPr lang="en-CA" dirty="0" smtClean="0">
                <a:solidFill>
                  <a:schemeClr val="bg1"/>
                </a:solidFill>
              </a:rPr>
              <a:t> if found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71600" y="1143000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Change feedback to Red when done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66928" y="1452562"/>
            <a:ext cx="2981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Now What?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err="1" smtClean="0"/>
              <a:t>GetValue</a:t>
            </a:r>
            <a:r>
              <a:rPr lang="en-CA" dirty="0" smtClean="0"/>
              <a:t> is not being called enough</a:t>
            </a:r>
          </a:p>
          <a:p>
            <a:pPr lvl="1"/>
            <a:r>
              <a:rPr lang="en-CA" dirty="0" smtClean="0"/>
              <a:t>Is called </a:t>
            </a:r>
            <a:r>
              <a:rPr lang="en-CA" dirty="0" smtClean="0"/>
              <a:t>during animation</a:t>
            </a:r>
          </a:p>
          <a:p>
            <a:pPr lvl="1"/>
            <a:r>
              <a:rPr lang="en-CA" dirty="0" smtClean="0"/>
              <a:t>Not called while user changing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Deleting the camera causes a crash</a:t>
            </a:r>
          </a:p>
          <a:p>
            <a:pPr lvl="1"/>
            <a:r>
              <a:rPr lang="en-CA" dirty="0" smtClean="0"/>
              <a:t>Hanging pointer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REUSE</a:t>
            </a:r>
            <a:endParaRPr lang="en-CA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1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 bwMode="auto">
          <a:xfrm>
            <a:off x="1143000" y="609600"/>
            <a:ext cx="6418599" cy="5520198"/>
            <a:chOff x="3049" y="5885"/>
            <a:chExt cx="8677" cy="7463"/>
          </a:xfrm>
        </p:grpSpPr>
        <p:sp>
          <p:nvSpPr>
            <p:cNvPr id="5" name="AutoShape 4"/>
            <p:cNvSpPr>
              <a:spLocks noChangeAspect="1" noChangeArrowheads="1"/>
            </p:cNvSpPr>
            <p:nvPr/>
          </p:nvSpPr>
          <p:spPr bwMode="auto">
            <a:xfrm>
              <a:off x="3049" y="5970"/>
              <a:ext cx="8510" cy="737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3236" y="8663"/>
              <a:ext cx="8490" cy="4590"/>
            </a:xfrm>
            <a:prstGeom prst="roundRect">
              <a:avLst>
                <a:gd name="adj" fmla="val 16667"/>
              </a:avLst>
            </a:prstGeom>
            <a:noFill/>
            <a:ln w="12700">
              <a:solidFill>
                <a:srgbClr val="4F81BD"/>
              </a:solidFill>
              <a:prstDash val="dash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4992" y="8760"/>
              <a:ext cx="1380" cy="35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BaseObject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" name="AutoShape 7"/>
            <p:cNvCxnSpPr>
              <a:cxnSpLocks noChangeShapeType="1"/>
              <a:stCxn id="7" idx="3"/>
              <a:endCxn id="41" idx="2"/>
            </p:cNvCxnSpPr>
            <p:nvPr/>
          </p:nvCxnSpPr>
          <p:spPr bwMode="auto">
            <a:xfrm flipV="1">
              <a:off x="6372" y="7590"/>
              <a:ext cx="249" cy="1349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4218" y="9278"/>
              <a:ext cx="1300" cy="391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Modifier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4218" y="9806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Object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1" name="AutoShape 10"/>
            <p:cNvCxnSpPr>
              <a:cxnSpLocks noChangeShapeType="1"/>
              <a:stCxn id="9" idx="3"/>
              <a:endCxn id="7" idx="2"/>
            </p:cNvCxnSpPr>
            <p:nvPr/>
          </p:nvCxnSpPr>
          <p:spPr bwMode="auto">
            <a:xfrm flipV="1">
              <a:off x="5518" y="9117"/>
              <a:ext cx="164" cy="357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2" name="AutoShape 11"/>
            <p:cNvCxnSpPr>
              <a:cxnSpLocks noChangeShapeType="1"/>
              <a:stCxn id="10" idx="3"/>
              <a:endCxn id="7" idx="2"/>
            </p:cNvCxnSpPr>
            <p:nvPr/>
          </p:nvCxnSpPr>
          <p:spPr bwMode="auto">
            <a:xfrm flipV="1">
              <a:off x="5518" y="9117"/>
              <a:ext cx="164" cy="857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13" name="AutoShape 12"/>
            <p:cNvSpPr>
              <a:spLocks noChangeArrowheads="1"/>
            </p:cNvSpPr>
            <p:nvPr/>
          </p:nvSpPr>
          <p:spPr bwMode="auto">
            <a:xfrm>
              <a:off x="3362" y="10365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GeomObject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AutoShape 13"/>
            <p:cNvSpPr>
              <a:spLocks noChangeArrowheads="1"/>
            </p:cNvSpPr>
            <p:nvPr/>
          </p:nvSpPr>
          <p:spPr bwMode="auto">
            <a:xfrm>
              <a:off x="3362" y="10892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CameraObjec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" name="AutoShape 14"/>
            <p:cNvSpPr>
              <a:spLocks noChangeArrowheads="1"/>
            </p:cNvSpPr>
            <p:nvPr/>
          </p:nvSpPr>
          <p:spPr bwMode="auto">
            <a:xfrm>
              <a:off x="3362" y="11399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LightObject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3362" y="11888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HelperObject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6949" y="10276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Control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" name="AutoShape 17"/>
            <p:cNvSpPr>
              <a:spLocks noChangeArrowheads="1"/>
            </p:cNvSpPr>
            <p:nvPr/>
          </p:nvSpPr>
          <p:spPr bwMode="auto">
            <a:xfrm>
              <a:off x="7817" y="10738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StdControl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9" name="AutoShape 18"/>
            <p:cNvCxnSpPr>
              <a:cxnSpLocks noChangeShapeType="1"/>
              <a:stCxn id="13" idx="3"/>
              <a:endCxn id="10" idx="2"/>
            </p:cNvCxnSpPr>
            <p:nvPr/>
          </p:nvCxnSpPr>
          <p:spPr bwMode="auto">
            <a:xfrm flipV="1">
              <a:off x="4662" y="10141"/>
              <a:ext cx="206" cy="392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20" name="AutoShape 19"/>
            <p:cNvCxnSpPr>
              <a:cxnSpLocks noChangeShapeType="1"/>
              <a:stCxn id="14" idx="3"/>
              <a:endCxn id="10" idx="2"/>
            </p:cNvCxnSpPr>
            <p:nvPr/>
          </p:nvCxnSpPr>
          <p:spPr bwMode="auto">
            <a:xfrm flipV="1">
              <a:off x="4662" y="10141"/>
              <a:ext cx="206" cy="919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21" name="AutoShape 20"/>
            <p:cNvCxnSpPr>
              <a:cxnSpLocks noChangeShapeType="1"/>
              <a:stCxn id="15" idx="3"/>
              <a:endCxn id="10" idx="2"/>
            </p:cNvCxnSpPr>
            <p:nvPr/>
          </p:nvCxnSpPr>
          <p:spPr bwMode="auto">
            <a:xfrm flipV="1">
              <a:off x="4662" y="10141"/>
              <a:ext cx="206" cy="1426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22" name="AutoShape 21"/>
            <p:cNvCxnSpPr>
              <a:cxnSpLocks noChangeShapeType="1"/>
              <a:stCxn id="16" idx="3"/>
              <a:endCxn id="10" idx="2"/>
            </p:cNvCxnSpPr>
            <p:nvPr/>
          </p:nvCxnSpPr>
          <p:spPr bwMode="auto">
            <a:xfrm flipV="1">
              <a:off x="4662" y="10141"/>
              <a:ext cx="206" cy="1915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23" name="AutoShape 22"/>
            <p:cNvCxnSpPr>
              <a:cxnSpLocks noChangeShapeType="1"/>
              <a:stCxn id="17" idx="1"/>
              <a:endCxn id="41" idx="2"/>
            </p:cNvCxnSpPr>
            <p:nvPr/>
          </p:nvCxnSpPr>
          <p:spPr bwMode="auto">
            <a:xfrm rot="10800000">
              <a:off x="6621" y="7590"/>
              <a:ext cx="328" cy="2854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24" name="AutoShape 23"/>
            <p:cNvCxnSpPr>
              <a:cxnSpLocks noChangeShapeType="1"/>
              <a:stCxn id="18" idx="1"/>
              <a:endCxn id="17" idx="2"/>
            </p:cNvCxnSpPr>
            <p:nvPr/>
          </p:nvCxnSpPr>
          <p:spPr bwMode="auto">
            <a:xfrm rot="10800000">
              <a:off x="7599" y="10611"/>
              <a:ext cx="218" cy="295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25" name="AutoShape 24"/>
            <p:cNvSpPr>
              <a:spLocks noChangeArrowheads="1"/>
            </p:cNvSpPr>
            <p:nvPr/>
          </p:nvSpPr>
          <p:spPr bwMode="auto">
            <a:xfrm>
              <a:off x="6949" y="8770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MtlBase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" name="AutoShape 25"/>
            <p:cNvSpPr>
              <a:spLocks noChangeArrowheads="1"/>
            </p:cNvSpPr>
            <p:nvPr/>
          </p:nvSpPr>
          <p:spPr bwMode="auto">
            <a:xfrm>
              <a:off x="7817" y="9263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Mtl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7" name="AutoShape 26"/>
            <p:cNvCxnSpPr>
              <a:cxnSpLocks noChangeShapeType="1"/>
              <a:stCxn id="26" idx="1"/>
              <a:endCxn id="25" idx="2"/>
            </p:cNvCxnSpPr>
            <p:nvPr/>
          </p:nvCxnSpPr>
          <p:spPr bwMode="auto">
            <a:xfrm rot="10800000">
              <a:off x="7599" y="9105"/>
              <a:ext cx="218" cy="326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28" name="AutoShape 27"/>
            <p:cNvCxnSpPr>
              <a:cxnSpLocks noChangeShapeType="1"/>
              <a:stCxn id="25" idx="1"/>
              <a:endCxn id="41" idx="2"/>
            </p:cNvCxnSpPr>
            <p:nvPr/>
          </p:nvCxnSpPr>
          <p:spPr bwMode="auto">
            <a:xfrm rot="10800000">
              <a:off x="6621" y="7590"/>
              <a:ext cx="328" cy="1348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29" name="AutoShape 28"/>
            <p:cNvSpPr>
              <a:spLocks noChangeArrowheads="1"/>
            </p:cNvSpPr>
            <p:nvPr/>
          </p:nvSpPr>
          <p:spPr bwMode="auto">
            <a:xfrm>
              <a:off x="7817" y="9731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TexMap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AutoShape 29"/>
            <p:cNvCxnSpPr>
              <a:cxnSpLocks noChangeShapeType="1"/>
              <a:stCxn id="29" idx="1"/>
              <a:endCxn id="25" idx="2"/>
            </p:cNvCxnSpPr>
            <p:nvPr/>
          </p:nvCxnSpPr>
          <p:spPr bwMode="auto">
            <a:xfrm rot="10800000">
              <a:off x="7599" y="9105"/>
              <a:ext cx="218" cy="794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1" name="AutoShape 30"/>
            <p:cNvSpPr>
              <a:spLocks noChangeArrowheads="1"/>
            </p:cNvSpPr>
            <p:nvPr/>
          </p:nvSpPr>
          <p:spPr bwMode="auto">
            <a:xfrm>
              <a:off x="6949" y="11308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Renderer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2" name="AutoShape 31"/>
            <p:cNvCxnSpPr>
              <a:cxnSpLocks noChangeShapeType="1"/>
              <a:stCxn id="31" idx="1"/>
              <a:endCxn id="41" idx="2"/>
            </p:cNvCxnSpPr>
            <p:nvPr/>
          </p:nvCxnSpPr>
          <p:spPr bwMode="auto">
            <a:xfrm rot="10800000">
              <a:off x="6621" y="7590"/>
              <a:ext cx="328" cy="3886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3" name="AutoShape 32"/>
            <p:cNvSpPr>
              <a:spLocks noChangeArrowheads="1"/>
            </p:cNvSpPr>
            <p:nvPr/>
          </p:nvSpPr>
          <p:spPr bwMode="auto">
            <a:xfrm>
              <a:off x="6949" y="11780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SpecialFX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" name="AutoShape 33"/>
            <p:cNvSpPr>
              <a:spLocks noChangeArrowheads="1"/>
            </p:cNvSpPr>
            <p:nvPr/>
          </p:nvSpPr>
          <p:spPr bwMode="auto">
            <a:xfrm>
              <a:off x="7817" y="12273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Atmospheric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5" name="AutoShape 34"/>
            <p:cNvCxnSpPr>
              <a:cxnSpLocks noChangeShapeType="1"/>
            </p:cNvCxnSpPr>
            <p:nvPr/>
          </p:nvCxnSpPr>
          <p:spPr bwMode="auto">
            <a:xfrm rot="5400000" flipH="1">
              <a:off x="7545" y="12169"/>
              <a:ext cx="326" cy="218"/>
            </a:xfrm>
            <a:prstGeom prst="bentConnector3">
              <a:avLst>
                <a:gd name="adj1" fmla="val 306"/>
              </a:avLst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6" name="AutoShape 35"/>
            <p:cNvSpPr>
              <a:spLocks noChangeArrowheads="1"/>
            </p:cNvSpPr>
            <p:nvPr/>
          </p:nvSpPr>
          <p:spPr bwMode="auto">
            <a:xfrm>
              <a:off x="7817" y="12741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BaseShader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7" name="AutoShape 36"/>
            <p:cNvCxnSpPr>
              <a:cxnSpLocks noChangeShapeType="1"/>
            </p:cNvCxnSpPr>
            <p:nvPr/>
          </p:nvCxnSpPr>
          <p:spPr bwMode="auto">
            <a:xfrm rot="5400000" flipH="1">
              <a:off x="7311" y="12403"/>
              <a:ext cx="794" cy="218"/>
            </a:xfrm>
            <a:prstGeom prst="bentConnector3">
              <a:avLst>
                <a:gd name="adj1" fmla="val -2144"/>
              </a:avLst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8" name="AutoShape 37"/>
            <p:cNvSpPr>
              <a:spLocks noChangeArrowheads="1"/>
            </p:cNvSpPr>
            <p:nvPr/>
          </p:nvSpPr>
          <p:spPr bwMode="auto">
            <a:xfrm>
              <a:off x="3236" y="5885"/>
              <a:ext cx="8490" cy="2524"/>
            </a:xfrm>
            <a:prstGeom prst="roundRect">
              <a:avLst>
                <a:gd name="adj" fmla="val 16667"/>
              </a:avLst>
            </a:prstGeom>
            <a:noFill/>
            <a:ln w="12700">
              <a:solidFill>
                <a:srgbClr val="4F81BD"/>
              </a:solidFill>
              <a:prstDash val="dash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Life-time control, 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Messaging,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Monitoring, </a:t>
              </a: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File IO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Identification,  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Parameter definition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" name="AutoShape 38"/>
            <p:cNvSpPr>
              <a:spLocks noChangeArrowheads="1"/>
            </p:cNvSpPr>
            <p:nvPr/>
          </p:nvSpPr>
          <p:spPr bwMode="auto">
            <a:xfrm>
              <a:off x="4992" y="6012"/>
              <a:ext cx="3257" cy="36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Animatable</a:t>
              </a:r>
              <a:endPara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" name="AutoShape 39"/>
            <p:cNvSpPr>
              <a:spLocks noChangeArrowheads="1"/>
            </p:cNvSpPr>
            <p:nvPr/>
          </p:nvSpPr>
          <p:spPr bwMode="auto">
            <a:xfrm>
              <a:off x="4992" y="6605"/>
              <a:ext cx="3257" cy="36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ReferenceMaker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" name="AutoShape 40"/>
            <p:cNvSpPr>
              <a:spLocks noChangeArrowheads="1"/>
            </p:cNvSpPr>
            <p:nvPr/>
          </p:nvSpPr>
          <p:spPr bwMode="auto">
            <a:xfrm>
              <a:off x="4992" y="7246"/>
              <a:ext cx="3257" cy="34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ReferenceTarget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2" name="AutoShape 41"/>
            <p:cNvCxnSpPr>
              <a:cxnSpLocks noChangeShapeType="1"/>
              <a:stCxn id="40" idx="0"/>
              <a:endCxn id="39" idx="2"/>
            </p:cNvCxnSpPr>
            <p:nvPr/>
          </p:nvCxnSpPr>
          <p:spPr bwMode="auto">
            <a:xfrm rot="16200000">
              <a:off x="6505" y="6488"/>
              <a:ext cx="233" cy="1"/>
            </a:xfrm>
            <a:prstGeom prst="straightConnector1">
              <a:avLst/>
            </a:prstGeom>
            <a:noFill/>
            <a:ln w="12700">
              <a:solidFill>
                <a:srgbClr val="95B3D7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3" name="AutoShape 42"/>
            <p:cNvCxnSpPr>
              <a:cxnSpLocks noChangeShapeType="1"/>
              <a:stCxn id="41" idx="0"/>
              <a:endCxn id="40" idx="2"/>
            </p:cNvCxnSpPr>
            <p:nvPr/>
          </p:nvCxnSpPr>
          <p:spPr bwMode="auto">
            <a:xfrm rot="16200000">
              <a:off x="6485" y="7108"/>
              <a:ext cx="274" cy="1"/>
            </a:xfrm>
            <a:prstGeom prst="straightConnector1">
              <a:avLst/>
            </a:prstGeom>
            <a:noFill/>
            <a:ln w="12700">
              <a:solidFill>
                <a:srgbClr val="95B3D7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44" name="AutoShape 43"/>
            <p:cNvSpPr>
              <a:spLocks noChangeArrowheads="1"/>
            </p:cNvSpPr>
            <p:nvPr/>
          </p:nvSpPr>
          <p:spPr bwMode="auto">
            <a:xfrm>
              <a:off x="8487" y="7255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ClassDesc2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5" name="AutoShape 44"/>
            <p:cNvCxnSpPr>
              <a:cxnSpLocks noChangeShapeType="1"/>
              <a:stCxn id="33" idx="1"/>
              <a:endCxn id="41" idx="2"/>
            </p:cNvCxnSpPr>
            <p:nvPr/>
          </p:nvCxnSpPr>
          <p:spPr bwMode="auto">
            <a:xfrm rot="10800000">
              <a:off x="6621" y="7590"/>
              <a:ext cx="328" cy="4358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46" name="AutoShape 45"/>
            <p:cNvCxnSpPr>
              <a:cxnSpLocks noChangeShapeType="1"/>
              <a:stCxn id="49" idx="3"/>
              <a:endCxn id="41" idx="2"/>
            </p:cNvCxnSpPr>
            <p:nvPr/>
          </p:nvCxnSpPr>
          <p:spPr bwMode="auto">
            <a:xfrm flipV="1">
              <a:off x="6328" y="7590"/>
              <a:ext cx="293" cy="452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47" name="AutoShape 46"/>
            <p:cNvSpPr>
              <a:spLocks noChangeArrowheads="1"/>
            </p:cNvSpPr>
            <p:nvPr/>
          </p:nvSpPr>
          <p:spPr bwMode="auto">
            <a:xfrm>
              <a:off x="6949" y="7874"/>
              <a:ext cx="1538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ParamBlockDesc2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8" name="AutoShape 47"/>
            <p:cNvCxnSpPr>
              <a:cxnSpLocks noChangeShapeType="1"/>
              <a:stCxn id="44" idx="2"/>
              <a:endCxn id="47" idx="3"/>
            </p:cNvCxnSpPr>
            <p:nvPr/>
          </p:nvCxnSpPr>
          <p:spPr bwMode="auto">
            <a:xfrm rot="5400000">
              <a:off x="8586" y="7491"/>
              <a:ext cx="452" cy="650"/>
            </a:xfrm>
            <a:prstGeom prst="bentConnector2">
              <a:avLst/>
            </a:prstGeom>
            <a:noFill/>
            <a:ln w="12700">
              <a:solidFill>
                <a:srgbClr val="95B3D7"/>
              </a:solidFill>
              <a:miter lim="800000"/>
              <a:headEnd type="diamond" w="lg" len="lg"/>
              <a:tailEnd type="triangle" w="med" len="med"/>
            </a:ln>
            <a:effectLst/>
          </p:spPr>
        </p:cxnSp>
        <p:sp>
          <p:nvSpPr>
            <p:cNvPr id="49" name="AutoShape 48"/>
            <p:cNvSpPr>
              <a:spLocks noChangeArrowheads="1"/>
            </p:cNvSpPr>
            <p:nvPr/>
          </p:nvSpPr>
          <p:spPr bwMode="auto">
            <a:xfrm>
              <a:off x="5028" y="7874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IParamBlock2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" name="AutoShape 49"/>
            <p:cNvSpPr>
              <a:spLocks noChangeArrowheads="1"/>
            </p:cNvSpPr>
            <p:nvPr/>
          </p:nvSpPr>
          <p:spPr bwMode="auto">
            <a:xfrm>
              <a:off x="9848" y="11308"/>
              <a:ext cx="1300" cy="38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UtilityObj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" name="AutoShape 50"/>
            <p:cNvSpPr>
              <a:spLocks noChangeArrowheads="1"/>
            </p:cNvSpPr>
            <p:nvPr/>
          </p:nvSpPr>
          <p:spPr bwMode="auto">
            <a:xfrm>
              <a:off x="9848" y="11825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Gup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" name="AutoShape 51"/>
            <p:cNvSpPr>
              <a:spLocks noChangeArrowheads="1"/>
            </p:cNvSpPr>
            <p:nvPr/>
          </p:nvSpPr>
          <p:spPr bwMode="auto">
            <a:xfrm>
              <a:off x="9848" y="12292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SceneExport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" name="AutoShape 52"/>
            <p:cNvSpPr>
              <a:spLocks noChangeArrowheads="1"/>
            </p:cNvSpPr>
            <p:nvPr/>
          </p:nvSpPr>
          <p:spPr bwMode="auto">
            <a:xfrm>
              <a:off x="9848" y="12753"/>
              <a:ext cx="1300" cy="33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err="1" smtClean="0">
                  <a:ln>
                    <a:noFill/>
                  </a:ln>
                  <a:solidFill>
                    <a:schemeClr val="accent5">
                      <a:lumMod val="25000"/>
                    </a:schemeClr>
                  </a:solidFill>
                  <a:effectLst/>
                  <a:latin typeface="Calibri" pitchFamily="34" charset="0"/>
                </a:rPr>
                <a:t>SceneImport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References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Creates a dependency between 2 instances</a:t>
            </a:r>
          </a:p>
          <a:p>
            <a:pPr lvl="1"/>
            <a:r>
              <a:rPr lang="en-CA" dirty="0" smtClean="0"/>
              <a:t>One instance (maker) </a:t>
            </a:r>
            <a:r>
              <a:rPr lang="en-CA" dirty="0" smtClean="0">
                <a:solidFill>
                  <a:srgbClr val="FFFF00"/>
                </a:solidFill>
              </a:rPr>
              <a:t>watches</a:t>
            </a:r>
            <a:r>
              <a:rPr lang="en-CA" dirty="0" smtClean="0"/>
              <a:t> another (target)</a:t>
            </a:r>
          </a:p>
          <a:p>
            <a:pPr lvl="1"/>
            <a:r>
              <a:rPr lang="en-CA" dirty="0" smtClean="0"/>
              <a:t>Target </a:t>
            </a:r>
            <a:r>
              <a:rPr lang="en-CA" dirty="0" smtClean="0">
                <a:solidFill>
                  <a:srgbClr val="00B050"/>
                </a:solidFill>
              </a:rPr>
              <a:t>notifies</a:t>
            </a:r>
            <a:r>
              <a:rPr lang="en-CA" dirty="0" smtClean="0"/>
              <a:t> maker when it changes</a:t>
            </a:r>
          </a:p>
          <a:p>
            <a:pPr lvl="2"/>
            <a:r>
              <a:rPr lang="en-CA" dirty="0" err="1" smtClean="0"/>
              <a:t>NotifyDependents</a:t>
            </a:r>
            <a:endParaRPr lang="en-CA" dirty="0" smtClean="0"/>
          </a:p>
          <a:p>
            <a:pPr lvl="2"/>
            <a:endParaRPr lang="en-CA" dirty="0" smtClean="0"/>
          </a:p>
          <a:p>
            <a:endParaRPr lang="en-CA" dirty="0" smtClean="0"/>
          </a:p>
          <a:p>
            <a:pPr lvl="1"/>
            <a:endParaRPr lang="en-CA" dirty="0" smtClean="0"/>
          </a:p>
        </p:txBody>
      </p:sp>
      <p:sp>
        <p:nvSpPr>
          <p:cNvPr id="4" name="Oval 3"/>
          <p:cNvSpPr/>
          <p:nvPr/>
        </p:nvSpPr>
        <p:spPr bwMode="auto">
          <a:xfrm>
            <a:off x="882594" y="3863671"/>
            <a:ext cx="2886324" cy="54068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charset="0"/>
              </a:rPr>
              <a:t>ReferenceMaker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176299" y="5151783"/>
            <a:ext cx="2886324" cy="54068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charset="0"/>
              </a:rPr>
              <a:t>ReferenceTarget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4876800"/>
            <a:ext cx="4211409" cy="369332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CA" i="1" u="none" dirty="0" smtClean="0">
                <a:solidFill>
                  <a:srgbClr val="00B050"/>
                </a:solidFill>
              </a:rPr>
              <a:t>Update yourself      </a:t>
            </a:r>
            <a:r>
              <a:rPr lang="en-CA" i="1" u="none" dirty="0" smtClean="0">
                <a:solidFill>
                  <a:srgbClr val="00B050"/>
                </a:solidFill>
              </a:rPr>
              <a:t>       </a:t>
            </a:r>
            <a:r>
              <a:rPr lang="en-CA" i="1" u="none" dirty="0" smtClean="0">
                <a:solidFill>
                  <a:srgbClr val="00B050"/>
                </a:solidFill>
              </a:rPr>
              <a:t>I have changed</a:t>
            </a:r>
            <a:endParaRPr lang="en-CA" i="1" u="none" dirty="0">
              <a:solidFill>
                <a:srgbClr val="00B050"/>
              </a:solidFill>
            </a:endParaRPr>
          </a:p>
        </p:txBody>
      </p:sp>
      <p:cxnSp>
        <p:nvCxnSpPr>
          <p:cNvPr id="7" name="Shape 6"/>
          <p:cNvCxnSpPr>
            <a:endCxn id="5" idx="0"/>
          </p:cNvCxnSpPr>
          <p:nvPr/>
        </p:nvCxnSpPr>
        <p:spPr bwMode="auto">
          <a:xfrm>
            <a:off x="3657600" y="4038600"/>
            <a:ext cx="2961861" cy="1113183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hape 7"/>
          <p:cNvCxnSpPr>
            <a:stCxn id="5" idx="2"/>
            <a:endCxn id="4" idx="4"/>
          </p:cNvCxnSpPr>
          <p:nvPr/>
        </p:nvCxnSpPr>
        <p:spPr bwMode="auto">
          <a:xfrm rot="10800000">
            <a:off x="2325757" y="4404360"/>
            <a:ext cx="2850543" cy="1017768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267200" y="4191000"/>
            <a:ext cx="3352200" cy="369332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CA" i="1" u="none" dirty="0" smtClean="0">
                <a:solidFill>
                  <a:srgbClr val="FFFF00"/>
                </a:solidFill>
              </a:rPr>
              <a:t>I depend       </a:t>
            </a:r>
            <a:r>
              <a:rPr lang="en-CA" i="1" u="none" dirty="0" smtClean="0">
                <a:solidFill>
                  <a:srgbClr val="FFFF00"/>
                </a:solidFill>
              </a:rPr>
              <a:t>     on </a:t>
            </a:r>
            <a:r>
              <a:rPr lang="en-CA" i="1" u="none" dirty="0" smtClean="0">
                <a:solidFill>
                  <a:srgbClr val="FFFF00"/>
                </a:solidFill>
              </a:rPr>
              <a:t>your values</a:t>
            </a:r>
            <a:endParaRPr lang="en-CA" i="1" u="none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References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Creates a dependency between 2 instances</a:t>
            </a:r>
          </a:p>
          <a:p>
            <a:pPr lvl="1"/>
            <a:r>
              <a:rPr lang="en-CA" dirty="0" smtClean="0"/>
              <a:t>One instance (maker) </a:t>
            </a:r>
            <a:r>
              <a:rPr lang="en-CA" dirty="0" smtClean="0">
                <a:solidFill>
                  <a:srgbClr val="FFFF00"/>
                </a:solidFill>
              </a:rPr>
              <a:t>watches</a:t>
            </a:r>
            <a:r>
              <a:rPr lang="en-CA" dirty="0" smtClean="0"/>
              <a:t> another (target)</a:t>
            </a:r>
          </a:p>
          <a:p>
            <a:pPr lvl="1"/>
            <a:r>
              <a:rPr lang="en-CA" dirty="0" smtClean="0"/>
              <a:t>Target </a:t>
            </a:r>
            <a:r>
              <a:rPr lang="en-CA" dirty="0" smtClean="0">
                <a:solidFill>
                  <a:srgbClr val="00B050"/>
                </a:solidFill>
              </a:rPr>
              <a:t>notifies</a:t>
            </a:r>
            <a:r>
              <a:rPr lang="en-CA" dirty="0" smtClean="0"/>
              <a:t> maker when it changes</a:t>
            </a:r>
          </a:p>
          <a:p>
            <a:pPr lvl="2"/>
            <a:r>
              <a:rPr lang="en-CA" dirty="0" err="1" smtClean="0"/>
              <a:t>NotifyDependents</a:t>
            </a:r>
            <a:endParaRPr lang="en-CA" dirty="0" smtClean="0"/>
          </a:p>
          <a:p>
            <a:pPr lvl="2"/>
            <a:endParaRPr lang="en-CA" dirty="0" smtClean="0"/>
          </a:p>
          <a:p>
            <a:r>
              <a:rPr lang="en-CA" dirty="0" smtClean="0"/>
              <a:t>Controls instance life-time</a:t>
            </a:r>
          </a:p>
          <a:p>
            <a:pPr lvl="1"/>
            <a:r>
              <a:rPr lang="en-CA" dirty="0" smtClean="0"/>
              <a:t>Releasing all references to a target causes target to release.</a:t>
            </a:r>
          </a:p>
          <a:p>
            <a:pPr lvl="1"/>
            <a:endParaRPr lang="en-CA" dirty="0" smtClean="0"/>
          </a:p>
        </p:txBody>
      </p:sp>
      <p:sp>
        <p:nvSpPr>
          <p:cNvPr id="4" name="Oval 3"/>
          <p:cNvSpPr/>
          <p:nvPr/>
        </p:nvSpPr>
        <p:spPr bwMode="auto">
          <a:xfrm>
            <a:off x="381000" y="5181600"/>
            <a:ext cx="2886324" cy="54068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charset="0"/>
              </a:rPr>
              <a:t>ReferenceMaker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4953000" y="6096000"/>
            <a:ext cx="2886324" cy="54068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charset="0"/>
              </a:rPr>
              <a:t>ReferenceTarget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0" y="5410200"/>
            <a:ext cx="3724097" cy="646331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CA" i="1" u="none" dirty="0" smtClean="0">
                <a:solidFill>
                  <a:srgbClr val="00B050"/>
                </a:solidFill>
              </a:rPr>
              <a:t>My services are no longer needed:</a:t>
            </a:r>
          </a:p>
          <a:p>
            <a:pPr algn="ctr"/>
            <a:r>
              <a:rPr lang="en-CA" i="1" u="none" dirty="0" smtClean="0">
                <a:solidFill>
                  <a:srgbClr val="00B050"/>
                </a:solidFill>
              </a:rPr>
              <a:t>I will be released now</a:t>
            </a:r>
            <a:endParaRPr lang="en-CA" i="1" u="none" dirty="0">
              <a:solidFill>
                <a:srgbClr val="00B050"/>
              </a:solidFill>
            </a:endParaRPr>
          </a:p>
        </p:txBody>
      </p:sp>
      <p:cxnSp>
        <p:nvCxnSpPr>
          <p:cNvPr id="7" name="Shape 6"/>
          <p:cNvCxnSpPr>
            <a:stCxn id="4" idx="6"/>
            <a:endCxn id="5" idx="1"/>
          </p:cNvCxnSpPr>
          <p:nvPr/>
        </p:nvCxnSpPr>
        <p:spPr bwMode="auto">
          <a:xfrm>
            <a:off x="3267324" y="5451945"/>
            <a:ext cx="2108369" cy="723237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295400" y="5867400"/>
            <a:ext cx="3467616" cy="36933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CA" u="none" dirty="0" smtClean="0"/>
              <a:t>This reference is being released</a:t>
            </a:r>
            <a:endParaRPr lang="en-CA" u="none" dirty="0"/>
          </a:p>
        </p:txBody>
      </p:sp>
    </p:spTree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15312" cy="1143000"/>
          </a:xfrm>
        </p:spPr>
        <p:txBody>
          <a:bodyPr/>
          <a:lstStyle/>
          <a:p>
            <a:r>
              <a:rPr lang="en-CA" dirty="0" smtClean="0"/>
              <a:t>How To </a:t>
            </a:r>
            <a:r>
              <a:rPr lang="en-CA" dirty="0" smtClean="0"/>
              <a:t>Turn a Pointer into a Reference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Max Implements:</a:t>
            </a:r>
          </a:p>
          <a:p>
            <a:pPr lvl="1"/>
            <a:r>
              <a:rPr lang="en-CA" dirty="0" err="1" smtClean="0"/>
              <a:t>ReplaceReference</a:t>
            </a:r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We Implement</a:t>
            </a:r>
            <a:r>
              <a:rPr lang="en-CA" dirty="0" smtClean="0"/>
              <a:t>:</a:t>
            </a:r>
          </a:p>
          <a:p>
            <a:pPr lvl="1"/>
            <a:r>
              <a:rPr lang="en-CA" dirty="0" err="1" smtClean="0"/>
              <a:t>ReferenceMaker</a:t>
            </a:r>
            <a:r>
              <a:rPr lang="en-CA" dirty="0" smtClean="0"/>
              <a:t>::</a:t>
            </a:r>
            <a:r>
              <a:rPr lang="en-CA" dirty="0" err="1" smtClean="0"/>
              <a:t>NumRefs</a:t>
            </a:r>
            <a:endParaRPr lang="en-CA" dirty="0" smtClean="0"/>
          </a:p>
          <a:p>
            <a:pPr lvl="1"/>
            <a:r>
              <a:rPr lang="en-CA" dirty="0" err="1" smtClean="0"/>
              <a:t>ReferenceMaker</a:t>
            </a:r>
            <a:r>
              <a:rPr lang="en-CA" dirty="0" smtClean="0"/>
              <a:t>::</a:t>
            </a:r>
            <a:r>
              <a:rPr lang="en-CA" dirty="0" err="1" smtClean="0"/>
              <a:t>SetReference</a:t>
            </a:r>
            <a:endParaRPr lang="en-CA" dirty="0" smtClean="0"/>
          </a:p>
          <a:p>
            <a:pPr lvl="1"/>
            <a:r>
              <a:rPr lang="en-CA" dirty="0" err="1" smtClean="0"/>
              <a:t>ReferenceMaker</a:t>
            </a:r>
            <a:r>
              <a:rPr lang="en-CA" dirty="0" smtClean="0"/>
              <a:t>::</a:t>
            </a:r>
            <a:r>
              <a:rPr lang="en-CA" dirty="0" err="1" smtClean="0"/>
              <a:t>GetReference</a:t>
            </a:r>
            <a:endParaRPr lang="en-CA" dirty="0" smtClean="0"/>
          </a:p>
          <a:p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to turn a pointer into a Reference (Task 2 of 3)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Make </a:t>
            </a:r>
            <a:r>
              <a:rPr lang="en-CA" dirty="0" err="1" smtClean="0">
                <a:solidFill>
                  <a:srgbClr val="00B050"/>
                </a:solidFill>
              </a:rPr>
              <a:t>m_pCamNode</a:t>
            </a:r>
            <a:r>
              <a:rPr lang="en-CA" dirty="0" smtClean="0"/>
              <a:t> a reference</a:t>
            </a:r>
          </a:p>
          <a:p>
            <a:pPr lvl="1"/>
            <a:r>
              <a:rPr lang="en-CA" dirty="0" err="1" smtClean="0"/>
              <a:t>int</a:t>
            </a:r>
            <a:r>
              <a:rPr lang="en-CA" dirty="0" smtClean="0"/>
              <a:t> </a:t>
            </a:r>
            <a:r>
              <a:rPr lang="en-CA" dirty="0" err="1" smtClean="0"/>
              <a:t>ReferenceMaker</a:t>
            </a:r>
            <a:r>
              <a:rPr lang="en-CA" dirty="0" smtClean="0"/>
              <a:t>::</a:t>
            </a:r>
            <a:r>
              <a:rPr lang="en-CA" dirty="0" err="1" smtClean="0"/>
              <a:t>NumRefs</a:t>
            </a:r>
            <a:r>
              <a:rPr lang="en-CA" dirty="0" smtClean="0"/>
              <a:t> (   </a:t>
            </a:r>
            <a:r>
              <a:rPr lang="en-CA" dirty="0" smtClean="0"/>
              <a:t>)</a:t>
            </a:r>
          </a:p>
          <a:p>
            <a:pPr lvl="1"/>
            <a:r>
              <a:rPr lang="en-CA" dirty="0" err="1" smtClean="0"/>
              <a:t>ReferenceTarget</a:t>
            </a:r>
            <a:r>
              <a:rPr lang="en-CA" dirty="0" smtClean="0"/>
              <a:t>* </a:t>
            </a:r>
            <a:r>
              <a:rPr lang="en-CA" dirty="0" err="1" smtClean="0"/>
              <a:t>ReferenceMaker</a:t>
            </a:r>
            <a:r>
              <a:rPr lang="en-CA" dirty="0" smtClean="0"/>
              <a:t>::</a:t>
            </a:r>
            <a:r>
              <a:rPr lang="en-CA" dirty="0" err="1" smtClean="0"/>
              <a:t>GetReference</a:t>
            </a:r>
            <a:r>
              <a:rPr lang="en-CA" dirty="0" smtClean="0"/>
              <a:t>(</a:t>
            </a:r>
            <a:r>
              <a:rPr lang="en-CA" dirty="0" err="1" smtClean="0"/>
              <a:t>int</a:t>
            </a:r>
            <a:r>
              <a:rPr lang="en-CA" dirty="0" smtClean="0"/>
              <a:t>  </a:t>
            </a:r>
            <a:r>
              <a:rPr lang="en-CA" i="1" dirty="0" err="1" smtClean="0"/>
              <a:t>i</a:t>
            </a:r>
            <a:r>
              <a:rPr lang="en-CA" dirty="0" smtClean="0"/>
              <a:t>)</a:t>
            </a:r>
            <a:r>
              <a:rPr lang="en-CA" dirty="0" smtClean="0"/>
              <a:t> </a:t>
            </a:r>
            <a:endParaRPr lang="en-CA" dirty="0" smtClean="0"/>
          </a:p>
          <a:p>
            <a:pPr lvl="1"/>
            <a:r>
              <a:rPr lang="en-CA" dirty="0" smtClean="0"/>
              <a:t>void </a:t>
            </a:r>
            <a:r>
              <a:rPr lang="en-CA" dirty="0" err="1" smtClean="0"/>
              <a:t>ReferenceMaker</a:t>
            </a:r>
            <a:r>
              <a:rPr lang="en-CA" dirty="0" smtClean="0"/>
              <a:t>::</a:t>
            </a:r>
            <a:r>
              <a:rPr lang="en-CA" dirty="0" err="1" smtClean="0"/>
              <a:t>SetReference</a:t>
            </a:r>
            <a:r>
              <a:rPr lang="en-CA" dirty="0" smtClean="0"/>
              <a:t> </a:t>
            </a:r>
            <a:r>
              <a:rPr lang="en-CA" dirty="0" smtClean="0"/>
              <a:t>(</a:t>
            </a:r>
            <a:r>
              <a:rPr lang="en-CA" dirty="0" err="1" smtClean="0"/>
              <a:t>int</a:t>
            </a:r>
            <a:r>
              <a:rPr lang="en-CA" dirty="0" smtClean="0"/>
              <a:t>  </a:t>
            </a:r>
            <a:r>
              <a:rPr lang="en-CA" i="1" dirty="0" err="1" smtClean="0"/>
              <a:t>i</a:t>
            </a:r>
            <a:r>
              <a:rPr lang="en-CA" dirty="0" smtClean="0"/>
              <a:t>, </a:t>
            </a:r>
            <a:r>
              <a:rPr lang="en-CA" dirty="0" err="1" smtClean="0"/>
              <a:t>ReferenceTarg</a:t>
            </a:r>
            <a:r>
              <a:rPr lang="en-CA" dirty="0" smtClean="0"/>
              <a:t> </a:t>
            </a:r>
            <a:r>
              <a:rPr lang="en-CA" i="1" dirty="0" err="1" smtClean="0"/>
              <a:t>rtarg</a:t>
            </a:r>
            <a:r>
              <a:rPr lang="en-CA" dirty="0" smtClean="0"/>
              <a:t> </a:t>
            </a:r>
            <a:r>
              <a:rPr lang="en-CA" dirty="0" smtClean="0"/>
              <a:t>)</a:t>
            </a:r>
          </a:p>
          <a:p>
            <a:pPr lvl="1"/>
            <a:r>
              <a:rPr lang="en-CA" i="1" dirty="0" smtClean="0"/>
              <a:t>See the comments in the source for detailed instructions</a:t>
            </a:r>
            <a:endParaRPr lang="en-CA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4419600"/>
            <a:ext cx="65722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00196" y="1366838"/>
            <a:ext cx="416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FF00"/>
                </a:solidFill>
              </a:rPr>
              <a:t>Change feedback to Yellow when done</a:t>
            </a:r>
            <a:endParaRPr lang="en-CA" dirty="0">
              <a:solidFill>
                <a:srgbClr val="FFFF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295400"/>
            <a:ext cx="30194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a Reference (Task 3 of 3)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Currently: </a:t>
            </a:r>
            <a:r>
              <a:rPr lang="en-CA" dirty="0" err="1" smtClean="0">
                <a:solidFill>
                  <a:srgbClr val="00B050"/>
                </a:solidFill>
              </a:rPr>
              <a:t>m_pCamNode</a:t>
            </a:r>
            <a:r>
              <a:rPr lang="en-CA" dirty="0" smtClean="0"/>
              <a:t> value is simply assigned</a:t>
            </a:r>
          </a:p>
          <a:p>
            <a:r>
              <a:rPr lang="en-CA" dirty="0" smtClean="0"/>
              <a:t>Change To: </a:t>
            </a:r>
            <a:r>
              <a:rPr lang="en-CA" dirty="0" err="1" smtClean="0">
                <a:solidFill>
                  <a:srgbClr val="00B050"/>
                </a:solidFill>
              </a:rPr>
              <a:t>m_pCamNode</a:t>
            </a:r>
            <a:r>
              <a:rPr lang="en-CA" dirty="0" smtClean="0"/>
              <a:t> is a Reference (Task 2)</a:t>
            </a:r>
            <a:br>
              <a:rPr lang="en-CA" dirty="0" smtClean="0"/>
            </a:br>
            <a:r>
              <a:rPr lang="en-CA" dirty="0" smtClean="0"/>
              <a:t>		  Assign its value through Max mechanisms</a:t>
            </a:r>
            <a:br>
              <a:rPr lang="en-CA" dirty="0" smtClean="0"/>
            </a:br>
            <a:r>
              <a:rPr lang="en-CA" dirty="0" smtClean="0"/>
              <a:t>                    for managing References</a:t>
            </a:r>
          </a:p>
          <a:p>
            <a:pPr lvl="1"/>
            <a:r>
              <a:rPr lang="en-CA" i="1" dirty="0" smtClean="0"/>
              <a:t>See comments in code for detailed instructions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4114800"/>
            <a:ext cx="53244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676400" y="1295400"/>
            <a:ext cx="4147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00B050"/>
                </a:solidFill>
              </a:rPr>
              <a:t>Change feedback to Green when done</a:t>
            </a:r>
            <a:endParaRPr lang="en-CA" dirty="0">
              <a:solidFill>
                <a:srgbClr val="00B05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219200"/>
            <a:ext cx="30384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does Max do it?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Class </a:t>
            </a:r>
            <a:r>
              <a:rPr lang="en-CA" dirty="0" err="1" smtClean="0"/>
              <a:t>ReferenceTarget</a:t>
            </a:r>
            <a:endParaRPr lang="en-CA" dirty="0" smtClean="0"/>
          </a:p>
          <a:p>
            <a:pPr lvl="1"/>
            <a:r>
              <a:rPr lang="en-CA" dirty="0" err="1" smtClean="0"/>
              <a:t>RefList</a:t>
            </a:r>
            <a:r>
              <a:rPr lang="en-CA" dirty="0" smtClean="0"/>
              <a:t> 		</a:t>
            </a:r>
            <a:r>
              <a:rPr lang="en-CA" dirty="0" smtClean="0"/>
              <a:t>– </a:t>
            </a:r>
            <a:r>
              <a:rPr lang="en-CA" dirty="0" smtClean="0"/>
              <a:t>simple </a:t>
            </a:r>
            <a:r>
              <a:rPr lang="en-CA" dirty="0" err="1" smtClean="0"/>
              <a:t>LinkedList</a:t>
            </a:r>
            <a:endParaRPr lang="en-CA" dirty="0" smtClean="0"/>
          </a:p>
          <a:p>
            <a:pPr lvl="1"/>
            <a:r>
              <a:rPr lang="en-CA" dirty="0" err="1" smtClean="0"/>
              <a:t>ReplaceReference</a:t>
            </a:r>
            <a:r>
              <a:rPr lang="en-CA" dirty="0" smtClean="0"/>
              <a:t> 	– Maintains </a:t>
            </a:r>
            <a:r>
              <a:rPr lang="en-CA" dirty="0" err="1" smtClean="0"/>
              <a:t>RefList</a:t>
            </a:r>
            <a:endParaRPr lang="en-CA" dirty="0" smtClean="0"/>
          </a:p>
          <a:p>
            <a:pPr lvl="1"/>
            <a:r>
              <a:rPr lang="en-CA" dirty="0" err="1" smtClean="0"/>
              <a:t>NotifyDependents</a:t>
            </a:r>
            <a:r>
              <a:rPr lang="en-CA" dirty="0" smtClean="0"/>
              <a:t> 	– Iterates </a:t>
            </a:r>
            <a:r>
              <a:rPr lang="en-CA" dirty="0" err="1" smtClean="0"/>
              <a:t>RefList</a:t>
            </a:r>
            <a:endParaRPr lang="en-CA" dirty="0" smtClean="0"/>
          </a:p>
          <a:p>
            <a:pPr lvl="1"/>
            <a:r>
              <a:rPr lang="en-CA" dirty="0" err="1" smtClean="0"/>
              <a:t>MaybeAutoDelete</a:t>
            </a:r>
            <a:r>
              <a:rPr lang="en-CA" dirty="0" smtClean="0"/>
              <a:t> 	– Empty </a:t>
            </a:r>
            <a:r>
              <a:rPr lang="en-CA" dirty="0" err="1" smtClean="0"/>
              <a:t>RefList</a:t>
            </a:r>
            <a:r>
              <a:rPr lang="en-CA" dirty="0" smtClean="0"/>
              <a:t> 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does Max do it?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Class </a:t>
            </a:r>
            <a:r>
              <a:rPr lang="en-CA" dirty="0" err="1" smtClean="0"/>
              <a:t>ReferenceTarget</a:t>
            </a:r>
            <a:endParaRPr lang="en-CA" dirty="0" smtClean="0"/>
          </a:p>
          <a:p>
            <a:pPr lvl="1"/>
            <a:r>
              <a:rPr lang="en-CA" dirty="0" err="1" smtClean="0"/>
              <a:t>RefList</a:t>
            </a:r>
            <a:r>
              <a:rPr lang="en-CA" dirty="0" smtClean="0"/>
              <a:t> 		</a:t>
            </a:r>
            <a:r>
              <a:rPr lang="en-CA" dirty="0" smtClean="0"/>
              <a:t>– </a:t>
            </a:r>
            <a:r>
              <a:rPr lang="en-CA" dirty="0" smtClean="0"/>
              <a:t>simple </a:t>
            </a:r>
            <a:r>
              <a:rPr lang="en-CA" dirty="0" err="1" smtClean="0"/>
              <a:t>LinkedList</a:t>
            </a:r>
            <a:endParaRPr lang="en-CA" dirty="0" smtClean="0"/>
          </a:p>
          <a:p>
            <a:pPr lvl="1"/>
            <a:r>
              <a:rPr lang="en-CA" dirty="0" err="1" smtClean="0"/>
              <a:t>ReplaceReference</a:t>
            </a:r>
            <a:r>
              <a:rPr lang="en-CA" dirty="0" smtClean="0"/>
              <a:t> 	– Maintains </a:t>
            </a:r>
            <a:r>
              <a:rPr lang="en-CA" dirty="0" err="1" smtClean="0"/>
              <a:t>RefList</a:t>
            </a:r>
            <a:endParaRPr lang="en-CA" dirty="0" smtClean="0"/>
          </a:p>
          <a:p>
            <a:pPr lvl="1"/>
            <a:r>
              <a:rPr lang="en-CA" dirty="0" err="1" smtClean="0"/>
              <a:t>NotifyDependents</a:t>
            </a:r>
            <a:r>
              <a:rPr lang="en-CA" dirty="0" smtClean="0"/>
              <a:t> 	– Iterates </a:t>
            </a:r>
            <a:r>
              <a:rPr lang="en-CA" dirty="0" err="1" smtClean="0"/>
              <a:t>RefList</a:t>
            </a:r>
            <a:endParaRPr lang="en-CA" dirty="0" smtClean="0"/>
          </a:p>
          <a:p>
            <a:pPr lvl="1"/>
            <a:r>
              <a:rPr lang="en-CA" dirty="0" err="1" smtClean="0"/>
              <a:t>MaybeAutoDelete</a:t>
            </a:r>
            <a:r>
              <a:rPr lang="en-CA" dirty="0" smtClean="0"/>
              <a:t> 	– Empty </a:t>
            </a:r>
            <a:r>
              <a:rPr lang="en-CA" dirty="0" err="1" smtClean="0"/>
              <a:t>RefList</a:t>
            </a:r>
            <a:r>
              <a:rPr lang="en-CA" dirty="0" smtClean="0"/>
              <a:t> 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Do NOT call </a:t>
            </a:r>
            <a:r>
              <a:rPr lang="en-CA" dirty="0" err="1" smtClean="0"/>
              <a:t>SetReference</a:t>
            </a:r>
            <a:r>
              <a:rPr lang="en-CA" dirty="0" smtClean="0"/>
              <a:t> directly</a:t>
            </a:r>
          </a:p>
          <a:p>
            <a:r>
              <a:rPr lang="en-CA" dirty="0" smtClean="0"/>
              <a:t>Do NOT delete objects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Processing Messages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NotifyRefChanged</a:t>
            </a:r>
            <a:r>
              <a:rPr lang="en-CA" dirty="0" smtClean="0"/>
              <a:t> </a:t>
            </a:r>
          </a:p>
          <a:p>
            <a:pPr lvl="1"/>
            <a:r>
              <a:rPr lang="en-CA" dirty="0" smtClean="0"/>
              <a:t>processes messages from our References</a:t>
            </a:r>
          </a:p>
          <a:p>
            <a:pPr lvl="1">
              <a:buNone/>
            </a:pPr>
            <a:endParaRPr lang="en-CA" dirty="0" smtClean="0"/>
          </a:p>
          <a:p>
            <a:r>
              <a:rPr lang="en-CA" dirty="0" smtClean="0"/>
              <a:t>Allows us to respond to changes on the </a:t>
            </a:r>
            <a:r>
              <a:rPr lang="en-CA" dirty="0" err="1" smtClean="0"/>
              <a:t>targe</a:t>
            </a:r>
            <a:endParaRPr lang="en-CA" dirty="0" smtClean="0"/>
          </a:p>
          <a:p>
            <a:pPr lvl="1"/>
            <a:r>
              <a:rPr lang="en-CA" dirty="0" smtClean="0"/>
              <a:t>It </a:t>
            </a:r>
            <a:r>
              <a:rPr lang="en-CA" dirty="0" smtClean="0"/>
              <a:t>will tell us if the camera is deleted</a:t>
            </a:r>
          </a:p>
          <a:p>
            <a:pPr>
              <a:buNone/>
            </a:pPr>
            <a:endParaRPr lang="en-CA" dirty="0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810000"/>
            <a:ext cx="59531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Final Thoughts...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We create the reference, but never ‘use’ it.  Somehow, we still update correctly?</a:t>
            </a:r>
            <a:endParaRPr lang="en-CA" dirty="0"/>
          </a:p>
        </p:txBody>
      </p:sp>
      <p:sp>
        <p:nvSpPr>
          <p:cNvPr id="4" name="Oval 3"/>
          <p:cNvSpPr/>
          <p:nvPr/>
        </p:nvSpPr>
        <p:spPr bwMode="auto">
          <a:xfrm>
            <a:off x="3048000" y="4724400"/>
            <a:ext cx="2886324" cy="54068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charset="0"/>
              </a:rPr>
              <a:t>ReferenceMaker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817705" y="5936312"/>
            <a:ext cx="2886324" cy="54068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charset="0"/>
              </a:rPr>
              <a:t>ReferenceTarget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5486400"/>
            <a:ext cx="4211409" cy="369332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CA" i="1" u="none" dirty="0" smtClean="0">
                <a:solidFill>
                  <a:srgbClr val="00B050"/>
                </a:solidFill>
              </a:rPr>
              <a:t>Update yourself      </a:t>
            </a:r>
            <a:r>
              <a:rPr lang="en-CA" i="1" u="none" dirty="0" smtClean="0">
                <a:solidFill>
                  <a:srgbClr val="00B050"/>
                </a:solidFill>
              </a:rPr>
              <a:t>       </a:t>
            </a:r>
            <a:r>
              <a:rPr lang="en-CA" i="1" u="none" dirty="0" smtClean="0">
                <a:solidFill>
                  <a:srgbClr val="00B050"/>
                </a:solidFill>
              </a:rPr>
              <a:t>I have changed</a:t>
            </a:r>
            <a:endParaRPr lang="en-CA" i="1" u="none" dirty="0">
              <a:solidFill>
                <a:srgbClr val="00B050"/>
              </a:solidFill>
            </a:endParaRPr>
          </a:p>
        </p:txBody>
      </p:sp>
      <p:cxnSp>
        <p:nvCxnSpPr>
          <p:cNvPr id="7" name="Shape 6"/>
          <p:cNvCxnSpPr>
            <a:stCxn id="5" idx="2"/>
            <a:endCxn id="4" idx="4"/>
          </p:cNvCxnSpPr>
          <p:nvPr/>
        </p:nvCxnSpPr>
        <p:spPr bwMode="auto">
          <a:xfrm rot="10800000">
            <a:off x="4491163" y="5265089"/>
            <a:ext cx="1326543" cy="941568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EXISTING</a:t>
            </a:r>
            <a:endParaRPr lang="en-CA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2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Final Thoughts...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We create the reference, but never ‘use’ it.  Somehow, we still update correctly?</a:t>
            </a:r>
            <a:endParaRPr lang="en-CA" dirty="0"/>
          </a:p>
        </p:txBody>
      </p:sp>
      <p:sp>
        <p:nvSpPr>
          <p:cNvPr id="5" name="Oval 4"/>
          <p:cNvSpPr/>
          <p:nvPr/>
        </p:nvSpPr>
        <p:spPr bwMode="auto">
          <a:xfrm>
            <a:off x="5817705" y="5936312"/>
            <a:ext cx="2886324" cy="54068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charset="0"/>
              </a:rPr>
              <a:t>ReferenceTarget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5486400"/>
            <a:ext cx="4211409" cy="369332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CA" i="1" u="none" dirty="0" smtClean="0">
                <a:solidFill>
                  <a:srgbClr val="00B050"/>
                </a:solidFill>
              </a:rPr>
              <a:t>Update yourself      </a:t>
            </a:r>
            <a:r>
              <a:rPr lang="en-CA" i="1" u="none" dirty="0" smtClean="0">
                <a:solidFill>
                  <a:srgbClr val="00B050"/>
                </a:solidFill>
              </a:rPr>
              <a:t>       </a:t>
            </a:r>
            <a:r>
              <a:rPr lang="en-CA" i="1" u="none" dirty="0" smtClean="0">
                <a:solidFill>
                  <a:srgbClr val="00B050"/>
                </a:solidFill>
              </a:rPr>
              <a:t>I have changed</a:t>
            </a:r>
            <a:endParaRPr lang="en-CA" i="1" u="none" dirty="0">
              <a:solidFill>
                <a:srgbClr val="00B050"/>
              </a:solidFill>
            </a:endParaRPr>
          </a:p>
        </p:txBody>
      </p:sp>
      <p:cxnSp>
        <p:nvCxnSpPr>
          <p:cNvPr id="7" name="Shape 6"/>
          <p:cNvCxnSpPr>
            <a:stCxn id="5" idx="2"/>
          </p:cNvCxnSpPr>
          <p:nvPr/>
        </p:nvCxnSpPr>
        <p:spPr bwMode="auto">
          <a:xfrm rot="10800000">
            <a:off x="4491163" y="5265089"/>
            <a:ext cx="1326543" cy="941568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Oval 7"/>
          <p:cNvSpPr/>
          <p:nvPr/>
        </p:nvSpPr>
        <p:spPr bwMode="auto">
          <a:xfrm>
            <a:off x="278295" y="3512488"/>
            <a:ext cx="2886324" cy="54068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charset="0"/>
              </a:rPr>
              <a:t>ReferenceMaker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048000" y="4724400"/>
            <a:ext cx="2886324" cy="54068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charset="0"/>
              </a:rPr>
              <a:t>ReferenceTarget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191000"/>
            <a:ext cx="3890809" cy="369332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CA" i="1" u="none" dirty="0" smtClean="0">
                <a:solidFill>
                  <a:srgbClr val="00B050"/>
                </a:solidFill>
              </a:rPr>
              <a:t>Update yourself      </a:t>
            </a:r>
            <a:r>
              <a:rPr lang="en-CA" i="1" u="none" dirty="0" smtClean="0">
                <a:solidFill>
                  <a:srgbClr val="00B050"/>
                </a:solidFill>
              </a:rPr>
              <a:t>  I </a:t>
            </a:r>
            <a:r>
              <a:rPr lang="en-CA" i="1" u="none" dirty="0" smtClean="0">
                <a:solidFill>
                  <a:srgbClr val="00B050"/>
                </a:solidFill>
              </a:rPr>
              <a:t>have changed</a:t>
            </a:r>
            <a:endParaRPr lang="en-CA" i="1" u="none" dirty="0">
              <a:solidFill>
                <a:srgbClr val="00B050"/>
              </a:solidFill>
            </a:endParaRPr>
          </a:p>
        </p:txBody>
      </p:sp>
      <p:cxnSp>
        <p:nvCxnSpPr>
          <p:cNvPr id="11" name="Shape 10"/>
          <p:cNvCxnSpPr>
            <a:stCxn id="9" idx="2"/>
            <a:endCxn id="8" idx="4"/>
          </p:cNvCxnSpPr>
          <p:nvPr/>
        </p:nvCxnSpPr>
        <p:spPr bwMode="auto">
          <a:xfrm rot="10800000">
            <a:off x="1721458" y="4053177"/>
            <a:ext cx="1326543" cy="941568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Final Thoughts...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We create the reference, but never ‘use’ it.  Somehow, we still update correctly?</a:t>
            </a:r>
            <a:endParaRPr lang="en-CA" dirty="0"/>
          </a:p>
        </p:txBody>
      </p:sp>
      <p:sp>
        <p:nvSpPr>
          <p:cNvPr id="5" name="Oval 4"/>
          <p:cNvSpPr/>
          <p:nvPr/>
        </p:nvSpPr>
        <p:spPr bwMode="auto">
          <a:xfrm>
            <a:off x="5817705" y="5936312"/>
            <a:ext cx="2886324" cy="54068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charset="0"/>
              </a:rPr>
              <a:t>ReferenceTarget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5486400"/>
            <a:ext cx="4211409" cy="369332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CA" i="1" u="none" dirty="0" smtClean="0">
                <a:solidFill>
                  <a:srgbClr val="00B050"/>
                </a:solidFill>
              </a:rPr>
              <a:t>Update yourself      </a:t>
            </a:r>
            <a:r>
              <a:rPr lang="en-CA" i="1" u="none" dirty="0" smtClean="0">
                <a:solidFill>
                  <a:srgbClr val="00B050"/>
                </a:solidFill>
              </a:rPr>
              <a:t>       </a:t>
            </a:r>
            <a:r>
              <a:rPr lang="en-CA" i="1" u="none" dirty="0" smtClean="0">
                <a:solidFill>
                  <a:srgbClr val="00B050"/>
                </a:solidFill>
              </a:rPr>
              <a:t>I have changed</a:t>
            </a:r>
            <a:endParaRPr lang="en-CA" i="1" u="none" dirty="0">
              <a:solidFill>
                <a:srgbClr val="00B050"/>
              </a:solidFill>
            </a:endParaRPr>
          </a:p>
        </p:txBody>
      </p:sp>
      <p:cxnSp>
        <p:nvCxnSpPr>
          <p:cNvPr id="7" name="Shape 6"/>
          <p:cNvCxnSpPr>
            <a:stCxn id="5" idx="2"/>
          </p:cNvCxnSpPr>
          <p:nvPr/>
        </p:nvCxnSpPr>
        <p:spPr bwMode="auto">
          <a:xfrm rot="10800000">
            <a:off x="4491163" y="5265089"/>
            <a:ext cx="1326543" cy="941568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Oval 7"/>
          <p:cNvSpPr/>
          <p:nvPr/>
        </p:nvSpPr>
        <p:spPr bwMode="auto">
          <a:xfrm>
            <a:off x="278295" y="3512488"/>
            <a:ext cx="2886324" cy="54068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charset="0"/>
              </a:rPr>
              <a:t>ReferenceMaker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048000" y="4724400"/>
            <a:ext cx="2886324" cy="540689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18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latin typeface="Arial" charset="0"/>
              </a:rPr>
              <a:t>ReferenceTarget</a:t>
            </a:r>
            <a:endParaRPr kumimoji="0" lang="en-CA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267200"/>
            <a:ext cx="3890809" cy="369332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lang="en-CA" i="1" u="none" dirty="0" smtClean="0">
                <a:solidFill>
                  <a:srgbClr val="00B050"/>
                </a:solidFill>
              </a:rPr>
              <a:t>Update yourself      </a:t>
            </a:r>
            <a:r>
              <a:rPr lang="en-CA" i="1" u="none" dirty="0" smtClean="0">
                <a:solidFill>
                  <a:srgbClr val="00B050"/>
                </a:solidFill>
              </a:rPr>
              <a:t>  I </a:t>
            </a:r>
            <a:r>
              <a:rPr lang="en-CA" i="1" u="none" dirty="0" smtClean="0">
                <a:solidFill>
                  <a:srgbClr val="00B050"/>
                </a:solidFill>
              </a:rPr>
              <a:t>have changed</a:t>
            </a:r>
            <a:endParaRPr lang="en-CA" i="1" u="none" dirty="0">
              <a:solidFill>
                <a:srgbClr val="00B050"/>
              </a:solidFill>
            </a:endParaRPr>
          </a:p>
        </p:txBody>
      </p:sp>
      <p:cxnSp>
        <p:nvCxnSpPr>
          <p:cNvPr id="11" name="Shape 10"/>
          <p:cNvCxnSpPr>
            <a:stCxn id="9" idx="2"/>
            <a:endCxn id="8" idx="4"/>
          </p:cNvCxnSpPr>
          <p:nvPr/>
        </p:nvCxnSpPr>
        <p:spPr bwMode="auto">
          <a:xfrm rot="10800000">
            <a:off x="1721458" y="4053177"/>
            <a:ext cx="1326543" cy="941568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hape 11"/>
          <p:cNvCxnSpPr/>
          <p:nvPr/>
        </p:nvCxnSpPr>
        <p:spPr bwMode="auto">
          <a:xfrm rot="10800000">
            <a:off x="-1066800" y="2895600"/>
            <a:ext cx="1326543" cy="941568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00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hape 12"/>
          <p:cNvCxnSpPr>
            <a:endCxn id="8" idx="0"/>
          </p:cNvCxnSpPr>
          <p:nvPr/>
        </p:nvCxnSpPr>
        <p:spPr bwMode="auto">
          <a:xfrm>
            <a:off x="-381000" y="2514600"/>
            <a:ext cx="2102457" cy="997888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-533400" y="2819400"/>
            <a:ext cx="4045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FF00"/>
                </a:solidFill>
              </a:rPr>
              <a:t>You’ve changed     what’s your value?</a:t>
            </a:r>
            <a:endParaRPr lang="en-CA" dirty="0">
              <a:solidFill>
                <a:srgbClr val="FFFF00"/>
              </a:solidFill>
            </a:endParaRPr>
          </a:p>
        </p:txBody>
      </p:sp>
      <p:cxnSp>
        <p:nvCxnSpPr>
          <p:cNvPr id="17" name="Shape 16"/>
          <p:cNvCxnSpPr>
            <a:stCxn id="8" idx="6"/>
            <a:endCxn id="9" idx="0"/>
          </p:cNvCxnSpPr>
          <p:nvPr/>
        </p:nvCxnSpPr>
        <p:spPr bwMode="auto">
          <a:xfrm>
            <a:off x="3164619" y="3782833"/>
            <a:ext cx="1326543" cy="941567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286000" y="3962400"/>
            <a:ext cx="404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FF00"/>
                </a:solidFill>
              </a:rPr>
              <a:t>You’ve changed     what’s your value?</a:t>
            </a:r>
            <a:endParaRPr lang="en-CA" dirty="0">
              <a:solidFill>
                <a:srgbClr val="FFFF00"/>
              </a:solidFill>
            </a:endParaRPr>
          </a:p>
        </p:txBody>
      </p:sp>
      <p:cxnSp>
        <p:nvCxnSpPr>
          <p:cNvPr id="21" name="Shape 20"/>
          <p:cNvCxnSpPr>
            <a:stCxn id="9" idx="6"/>
            <a:endCxn id="5" idx="0"/>
          </p:cNvCxnSpPr>
          <p:nvPr/>
        </p:nvCxnSpPr>
        <p:spPr bwMode="auto">
          <a:xfrm>
            <a:off x="5934324" y="4994745"/>
            <a:ext cx="1326543" cy="941567"/>
          </a:xfrm>
          <a:prstGeom prst="curvedConnector2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781800" y="5029200"/>
            <a:ext cx="404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FF00"/>
                </a:solidFill>
              </a:rPr>
              <a:t>what’s your value?</a:t>
            </a:r>
            <a:endParaRPr lang="en-CA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 You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 lvl="5"/>
            <a:r>
              <a:rPr lang="en-CA" dirty="0" smtClean="0"/>
              <a:t>Stephen.taylor@autodesk.com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 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CLASSES</a:t>
            </a:r>
            <a:endParaRPr lang="en-CA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3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classes. </a:t>
            </a:r>
            <a:br>
              <a:rPr lang="en-CA" dirty="0" smtClean="0"/>
            </a:br>
            <a:r>
              <a:rPr lang="en-CA" dirty="0" smtClean="0"/>
              <a:t>Expose 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EXPOSE</a:t>
            </a:r>
            <a:endParaRPr lang="en-CA" sz="5000" dirty="0" smtClean="0"/>
          </a:p>
          <a:p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4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classes. </a:t>
            </a:r>
            <a:br>
              <a:rPr lang="en-CA" dirty="0" smtClean="0"/>
            </a:br>
            <a:r>
              <a:rPr lang="en-CA" dirty="0" smtClean="0"/>
              <a:t>Expose as 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AS</a:t>
            </a:r>
            <a:endParaRPr lang="en-CA" sz="5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5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classes. </a:t>
            </a:r>
            <a:br>
              <a:rPr lang="en-CA" dirty="0" smtClean="0"/>
            </a:br>
            <a:r>
              <a:rPr lang="en-CA" dirty="0" smtClean="0"/>
              <a:t>Expose as </a:t>
            </a:r>
            <a:r>
              <a:rPr lang="en-CA" dirty="0" err="1" smtClean="0"/>
              <a:t>SubAnim</a:t>
            </a:r>
            <a:r>
              <a:rPr lang="en-CA" dirty="0" smtClean="0"/>
              <a:t> 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SUBANIM</a:t>
            </a:r>
            <a:endParaRPr lang="en-CA" sz="5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6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 (Review)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Reuse existing classes. </a:t>
            </a:r>
            <a:br>
              <a:rPr lang="en-CA" dirty="0" smtClean="0"/>
            </a:br>
            <a:r>
              <a:rPr lang="en-CA" dirty="0" smtClean="0"/>
              <a:t>Expose as </a:t>
            </a:r>
            <a:r>
              <a:rPr lang="en-CA" dirty="0" err="1" smtClean="0"/>
              <a:t>SubAnim</a:t>
            </a:r>
            <a:r>
              <a:rPr lang="en-CA" dirty="0" smtClean="0"/>
              <a:t> to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5"/>
            <a:r>
              <a:rPr lang="en-CA" sz="5000" dirty="0" smtClean="0"/>
              <a:t>		</a:t>
            </a:r>
            <a:r>
              <a:rPr lang="en-CA" sz="5000" dirty="0" smtClean="0"/>
              <a:t>TO</a:t>
            </a:r>
            <a:endParaRPr lang="en-CA" sz="5000" dirty="0" smtClean="0"/>
          </a:p>
          <a:p>
            <a:pPr>
              <a:buNone/>
            </a:pP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096000"/>
            <a:ext cx="312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chemeClr val="bg1"/>
                </a:solidFill>
              </a:rPr>
              <a:t>7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Naiqi">
  <a:themeElements>
    <a:clrScheme name="1_blank 2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264"/>
      </a:accent1>
      <a:accent2>
        <a:srgbClr val="EE5500"/>
      </a:accent2>
      <a:accent3>
        <a:srgbClr val="FFFFFF"/>
      </a:accent3>
      <a:accent4>
        <a:srgbClr val="000000"/>
      </a:accent4>
      <a:accent5>
        <a:srgbClr val="AAADB8"/>
      </a:accent5>
      <a:accent6>
        <a:srgbClr val="D84C00"/>
      </a:accent6>
      <a:hlink>
        <a:srgbClr val="77BB11"/>
      </a:hlink>
      <a:folHlink>
        <a:srgbClr val="FFAA00"/>
      </a:folHlink>
    </a:clrScheme>
    <a:fontScheme name="1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AADD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D2EB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3264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Naiqi</Template>
  <TotalTime>1575</TotalTime>
  <Words>881</Words>
  <Application>Microsoft Office PowerPoint</Application>
  <PresentationFormat>On-screen Show (4:3)</PresentationFormat>
  <Paragraphs>342</Paragraphs>
  <Slides>42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Naiqi</vt:lpstr>
      <vt:lpstr>The Reference* Hierarchy</vt:lpstr>
      <vt:lpstr>The Animatable Hierarchy</vt:lpstr>
      <vt:lpstr>The Animatable Hierarchy (Review)</vt:lpstr>
      <vt:lpstr>The Animatable Hierarchy (Review)</vt:lpstr>
      <vt:lpstr>The Animatable Hierarchy (Review)</vt:lpstr>
      <vt:lpstr>The Animatable Hierarchy (Review)</vt:lpstr>
      <vt:lpstr>The Animatable Hierarchy (Review)</vt:lpstr>
      <vt:lpstr>The Animatable Hierarchy (Review)</vt:lpstr>
      <vt:lpstr>The Animatable Hierarchy (Review)</vt:lpstr>
      <vt:lpstr>The Animatable Hierarchy (Review)</vt:lpstr>
      <vt:lpstr>The Animatable Hierarchy (Review)</vt:lpstr>
      <vt:lpstr>The Animatable Hierarchy (Review)</vt:lpstr>
      <vt:lpstr>The Animatable Hierarchy (Review)</vt:lpstr>
      <vt:lpstr>The Animatable Hierarchy (Review)</vt:lpstr>
      <vt:lpstr>The Animatable Hierarchy (Review)</vt:lpstr>
      <vt:lpstr>The Animatable Hierarchy</vt:lpstr>
      <vt:lpstr>Todays Goal</vt:lpstr>
      <vt:lpstr>Todays Goal</vt:lpstr>
      <vt:lpstr>Todays Goal</vt:lpstr>
      <vt:lpstr>Introducing The Sample</vt:lpstr>
      <vt:lpstr>Introducing the Sample</vt:lpstr>
      <vt:lpstr>Introducing the Sample</vt:lpstr>
      <vt:lpstr>Introducing the Sample</vt:lpstr>
      <vt:lpstr>Finding a Camera</vt:lpstr>
      <vt:lpstr>Finding a Camera</vt:lpstr>
      <vt:lpstr>Finding a Camera</vt:lpstr>
      <vt:lpstr>Finding a Camera (Task 1 of 3)</vt:lpstr>
      <vt:lpstr>Finding a Camera (Task 1 of 3)</vt:lpstr>
      <vt:lpstr>Now What?</vt:lpstr>
      <vt:lpstr>Slide 30</vt:lpstr>
      <vt:lpstr>References</vt:lpstr>
      <vt:lpstr>References</vt:lpstr>
      <vt:lpstr>How To Turn a Pointer into a Reference</vt:lpstr>
      <vt:lpstr>How to turn a pointer into a Reference (Task 2 of 3)</vt:lpstr>
      <vt:lpstr>Creating a Reference (Task 3 of 3)</vt:lpstr>
      <vt:lpstr>How does Max do it?</vt:lpstr>
      <vt:lpstr>How does Max do it?</vt:lpstr>
      <vt:lpstr>Processing Messages</vt:lpstr>
      <vt:lpstr>Final Thoughts...</vt:lpstr>
      <vt:lpstr>Final Thoughts...</vt:lpstr>
      <vt:lpstr>Final Thoughts...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Reference* Hierarchy</dc:title>
  <dc:creator>Stephen Taylor</dc:creator>
  <cp:lastModifiedBy>Stephen Taylor</cp:lastModifiedBy>
  <cp:revision>77</cp:revision>
  <dcterms:created xsi:type="dcterms:W3CDTF">2006-08-16T00:00:00Z</dcterms:created>
  <dcterms:modified xsi:type="dcterms:W3CDTF">2009-05-07T14:49:20Z</dcterms:modified>
</cp:coreProperties>
</file>